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9" r:id="rId4"/>
    <p:sldId id="258" r:id="rId5"/>
    <p:sldId id="266" r:id="rId6"/>
    <p:sldId id="272" r:id="rId7"/>
    <p:sldId id="267" r:id="rId8"/>
    <p:sldId id="271" r:id="rId9"/>
    <p:sldId id="278" r:id="rId10"/>
    <p:sldId id="268" r:id="rId11"/>
    <p:sldId id="270" r:id="rId12"/>
    <p:sldId id="259" r:id="rId13"/>
    <p:sldId id="277" r:id="rId14"/>
    <p:sldId id="260" r:id="rId15"/>
    <p:sldId id="261" r:id="rId16"/>
    <p:sldId id="273" r:id="rId17"/>
    <p:sldId id="262" r:id="rId18"/>
    <p:sldId id="274" r:id="rId19"/>
    <p:sldId id="275" r:id="rId20"/>
    <p:sldId id="263" r:id="rId21"/>
    <p:sldId id="264" r:id="rId22"/>
    <p:sldId id="276" r:id="rId23"/>
    <p:sldId id="279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F649C85-F7F1-439B-B860-A6014379D5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9CB03FD-9941-48F9-8E4A-B5A43CFE7C2C}" type="datetimeFigureOut">
              <a:rPr lang="en-US" smtClean="0"/>
              <a:t>10/2/2013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Transradial Prosthetic 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Kendall Gretsch</a:t>
            </a:r>
            <a:endParaRPr lang="en-US" dirty="0"/>
          </a:p>
          <a:p>
            <a:r>
              <a:rPr lang="en-US" dirty="0" smtClean="0"/>
              <a:t>Team Members: Henry Lather, Kranti Peddada</a:t>
            </a:r>
          </a:p>
          <a:p>
            <a:r>
              <a:rPr lang="en-US" dirty="0" smtClean="0"/>
              <a:t>Clients: Dr. Charles Goldfarb and Dr. Lindley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Externally-powered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 EMG signals from residual limb</a:t>
            </a:r>
          </a:p>
          <a:p>
            <a:r>
              <a:rPr lang="en-US" dirty="0" smtClean="0"/>
              <a:t>Focus of current research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Potential for higher functionality</a:t>
            </a:r>
          </a:p>
          <a:p>
            <a:pPr lvl="1"/>
            <a:r>
              <a:rPr lang="en-US" dirty="0" smtClean="0"/>
              <a:t>Life-like hands</a:t>
            </a:r>
          </a:p>
          <a:p>
            <a:pPr lvl="1"/>
            <a:r>
              <a:rPr lang="en-US" dirty="0" smtClean="0"/>
              <a:t>Powerful grip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Very expensive: $25,000+</a:t>
            </a:r>
          </a:p>
          <a:p>
            <a:pPr lvl="1"/>
            <a:r>
              <a:rPr lang="en-US" dirty="0" smtClean="0"/>
              <a:t>Cannot be used in dirty environments</a:t>
            </a:r>
          </a:p>
          <a:p>
            <a:pPr lvl="1"/>
            <a:r>
              <a:rPr lang="en-US" dirty="0" smtClean="0"/>
              <a:t>Slow finger movement</a:t>
            </a:r>
          </a:p>
          <a:p>
            <a:pPr lvl="1"/>
            <a:r>
              <a:rPr lang="en-US" dirty="0" smtClean="0"/>
              <a:t>No sensory feedback</a:t>
            </a:r>
          </a:p>
          <a:p>
            <a:pPr lvl="1"/>
            <a:r>
              <a:rPr lang="en-US" dirty="0" smtClean="0"/>
              <a:t>Long downtime for repairs</a:t>
            </a:r>
          </a:p>
          <a:p>
            <a:endParaRPr lang="en-US" dirty="0" smtClean="0"/>
          </a:p>
        </p:txBody>
      </p:sp>
      <p:pic>
        <p:nvPicPr>
          <p:cNvPr id="2050" name="Picture 2" descr="http://walkagain.com/wp-content/uploads/2012/01/TransradialMyoelectricProsthesis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968625" cy="29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8003" y="5514201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http://walkagain.com/?page_id=15</a:t>
            </a:r>
          </a:p>
        </p:txBody>
      </p:sp>
    </p:spTree>
    <p:extLst>
      <p:ext uri="{BB962C8B-B14F-4D97-AF65-F5344CB8AC3E}">
        <p14:creationId xmlns:p14="http://schemas.microsoft.com/office/powerpoint/2010/main" val="1356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Externally-powered Devices</a:t>
            </a:r>
            <a:endParaRPr lang="en-US" dirty="0"/>
          </a:p>
        </p:txBody>
      </p:sp>
      <p:pic>
        <p:nvPicPr>
          <p:cNvPr id="3074" name="Picture 2" descr="http://qzprod.files.wordpress.com/2013/04/i-limb-ultra-revolution2.jpg?w=1024&amp;h=15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7870"/>
            <a:ext cx="2133600" cy="32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36119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</a:t>
            </a:r>
            <a:r>
              <a:rPr lang="en-US" sz="2400" dirty="0" smtClean="0"/>
              <a:t>-Limb Ultra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0" y="5168400"/>
            <a:ext cx="213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http://qzprod.files.wordpress.com/2013/04/i-limb-ultra-revolution2.jpg?w=1024&amp;h=1538</a:t>
            </a:r>
          </a:p>
        </p:txBody>
      </p:sp>
      <p:pic>
        <p:nvPicPr>
          <p:cNvPr id="3076" name="Picture 4" descr="Press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7871"/>
            <a:ext cx="4804503" cy="32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2904" y="516243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http://bme240.eng.uci.edu/students/10s/slam5/control.html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342904" y="1367135"/>
            <a:ext cx="48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DEKA Arm ("Luke Skywalker")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6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40 – 50% rejection rates among users due to</a:t>
            </a:r>
          </a:p>
          <a:p>
            <a:pPr lvl="1"/>
            <a:r>
              <a:rPr lang="en-US" sz="2400" dirty="0" smtClean="0"/>
              <a:t>Discomfort</a:t>
            </a:r>
          </a:p>
          <a:p>
            <a:pPr lvl="1"/>
            <a:r>
              <a:rPr lang="en-US" sz="2400" dirty="0" smtClean="0"/>
              <a:t>Low added functionality</a:t>
            </a:r>
          </a:p>
          <a:p>
            <a:pPr lvl="1"/>
            <a:r>
              <a:rPr lang="en-US" sz="2400" dirty="0" smtClean="0"/>
              <a:t>Late adoption</a:t>
            </a:r>
          </a:p>
          <a:p>
            <a:pPr lvl="1"/>
            <a:r>
              <a:rPr lang="en-US" sz="2400" dirty="0" smtClean="0"/>
              <a:t>High cost</a:t>
            </a:r>
            <a:endParaRPr lang="en-US" sz="2400" dirty="0"/>
          </a:p>
          <a:p>
            <a:r>
              <a:rPr lang="en-US" sz="2400" dirty="0" smtClean="0"/>
              <a:t>Not using a prosthesis can lead to</a:t>
            </a:r>
          </a:p>
          <a:p>
            <a:pPr lvl="1"/>
            <a:r>
              <a:rPr lang="en-US" sz="2400" dirty="0" smtClean="0"/>
              <a:t>Phantom limb pain</a:t>
            </a:r>
          </a:p>
          <a:p>
            <a:pPr lvl="1"/>
            <a:r>
              <a:rPr lang="en-US" sz="2400" dirty="0" smtClean="0"/>
              <a:t>Limitations in strength, flexibility and endurance</a:t>
            </a:r>
          </a:p>
          <a:p>
            <a:pPr lvl="1"/>
            <a:r>
              <a:rPr lang="en-US" sz="2400" dirty="0" smtClean="0"/>
              <a:t>Overuse of intact limb</a:t>
            </a:r>
          </a:p>
        </p:txBody>
      </p:sp>
    </p:spTree>
    <p:extLst>
      <p:ext uri="{BB962C8B-B14F-4D97-AF65-F5344CB8AC3E}">
        <p14:creationId xmlns:p14="http://schemas.microsoft.com/office/powerpoint/2010/main" val="14558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006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Unilateral</a:t>
            </a:r>
          </a:p>
          <a:p>
            <a:pPr lvl="1"/>
            <a:r>
              <a:rPr lang="en-US" sz="2300" dirty="0" smtClean="0"/>
              <a:t>Only one affected side</a:t>
            </a:r>
          </a:p>
          <a:p>
            <a:r>
              <a:rPr lang="en-US" sz="2300" dirty="0" smtClean="0"/>
              <a:t>Transradial</a:t>
            </a:r>
          </a:p>
          <a:p>
            <a:pPr lvl="1"/>
            <a:r>
              <a:rPr lang="en-US" sz="2300" dirty="0" smtClean="0"/>
              <a:t>Missing arm between the wrist and the elbow</a:t>
            </a:r>
          </a:p>
          <a:p>
            <a:pPr lvl="1"/>
            <a:r>
              <a:rPr lang="en-US" sz="2300" dirty="0" smtClean="0"/>
              <a:t>Through the radius bone</a:t>
            </a:r>
          </a:p>
        </p:txBody>
      </p:sp>
      <p:pic>
        <p:nvPicPr>
          <p:cNvPr id="1026" name="Picture 2" descr="http://www.livingonehanded.com/wp-content/uploads/2012/01/397782_10151128244460603_532525602_22328956_1181628016_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58" y="1752600"/>
            <a:ext cx="3874284" cy="2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4758" y="4876800"/>
            <a:ext cx="38742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http://www.livingonehanded.com/wp-content/uploads/2012/01/397782_10151128244460603_532525602_22328956_1181628016_n.jpeg</a:t>
            </a:r>
          </a:p>
        </p:txBody>
      </p:sp>
    </p:spTree>
    <p:extLst>
      <p:ext uri="{BB962C8B-B14F-4D97-AF65-F5344CB8AC3E}">
        <p14:creationId xmlns:p14="http://schemas.microsoft.com/office/powerpoint/2010/main" val="13431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59527"/>
            <a:ext cx="701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 smtClean="0"/>
              <a:t>Design a low-cost prosthesis with increased functionality for patients with a unilateral, </a:t>
            </a:r>
            <a:r>
              <a:rPr lang="en-US" sz="3400" i="1" dirty="0" err="1" smtClean="0"/>
              <a:t>transradial</a:t>
            </a:r>
            <a:r>
              <a:rPr lang="en-US" sz="3400" i="1" dirty="0" smtClean="0"/>
              <a:t> limb difference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4017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 &amp;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Patient Population</a:t>
            </a:r>
          </a:p>
          <a:p>
            <a:pPr lvl="1"/>
            <a:r>
              <a:rPr lang="en-US" sz="2200" dirty="0" smtClean="0"/>
              <a:t>Unilateral </a:t>
            </a:r>
            <a:r>
              <a:rPr lang="en-US" sz="2200" dirty="0" err="1" smtClean="0"/>
              <a:t>transradial</a:t>
            </a:r>
            <a:r>
              <a:rPr lang="en-US" sz="2200" dirty="0"/>
              <a:t> </a:t>
            </a:r>
            <a:r>
              <a:rPr lang="en-US" sz="2200" dirty="0" smtClean="0"/>
              <a:t>limb difference</a:t>
            </a:r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ges 2+</a:t>
            </a:r>
          </a:p>
          <a:p>
            <a:r>
              <a:rPr lang="en-US" sz="2400" dirty="0" smtClean="0"/>
              <a:t>Total Parts Cost</a:t>
            </a:r>
          </a:p>
          <a:p>
            <a:pPr lvl="1"/>
            <a:r>
              <a:rPr lang="en-US" sz="2200" dirty="0" smtClean="0"/>
              <a:t>$150</a:t>
            </a:r>
          </a:p>
          <a:p>
            <a:r>
              <a:rPr lang="en-US" sz="2400" dirty="0" smtClean="0"/>
              <a:t>Weight</a:t>
            </a:r>
          </a:p>
          <a:p>
            <a:pPr lvl="1"/>
            <a:r>
              <a:rPr lang="en-US" sz="2200" dirty="0" smtClean="0"/>
              <a:t>Not to exceed weight of missing limb</a:t>
            </a:r>
          </a:p>
          <a:p>
            <a:r>
              <a:rPr lang="en-US" sz="2400" dirty="0" smtClean="0"/>
              <a:t>Donning and Doffing</a:t>
            </a:r>
          </a:p>
          <a:p>
            <a:pPr lvl="1"/>
            <a:r>
              <a:rPr lang="en-US" sz="2200" dirty="0" smtClean="0"/>
              <a:t>Independently in under 30 seconds</a:t>
            </a:r>
          </a:p>
          <a:p>
            <a:pPr lvl="1"/>
            <a:r>
              <a:rPr lang="en-US" sz="2200" dirty="0"/>
              <a:t>Does not come off unless intentionally </a:t>
            </a:r>
            <a:r>
              <a:rPr lang="en-US" sz="2200" dirty="0" smtClean="0"/>
              <a:t>removed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 &amp;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Comfort</a:t>
            </a:r>
          </a:p>
          <a:p>
            <a:pPr lvl="1"/>
            <a:r>
              <a:rPr lang="en-US" sz="2200" dirty="0" smtClean="0"/>
              <a:t>Does not cause pain, skin abrasion, or infection</a:t>
            </a:r>
          </a:p>
          <a:p>
            <a:r>
              <a:rPr lang="en-US" sz="2400" dirty="0" smtClean="0"/>
              <a:t>Manufacturing and Assembly</a:t>
            </a:r>
          </a:p>
          <a:p>
            <a:pPr lvl="1"/>
            <a:r>
              <a:rPr lang="en-US" sz="2200" dirty="0" smtClean="0"/>
              <a:t>Technology to manufacture available in US</a:t>
            </a:r>
          </a:p>
          <a:p>
            <a:pPr lvl="1"/>
            <a:r>
              <a:rPr lang="en-US" sz="2200" dirty="0" smtClean="0"/>
              <a:t>Scalable to suit range of limb sizes</a:t>
            </a:r>
          </a:p>
          <a:p>
            <a:r>
              <a:rPr lang="en-US" sz="2400" dirty="0" smtClean="0"/>
              <a:t>Functionality</a:t>
            </a:r>
          </a:p>
          <a:p>
            <a:pPr lvl="1"/>
            <a:r>
              <a:rPr lang="en-US" sz="2200" dirty="0" smtClean="0"/>
              <a:t>Independent thumb movement</a:t>
            </a:r>
          </a:p>
          <a:p>
            <a:pPr lvl="1"/>
            <a:r>
              <a:rPr lang="en-US" sz="2200" dirty="0" smtClean="0"/>
              <a:t>Fingers and thumb close at mouth, waist, and in front</a:t>
            </a:r>
          </a:p>
          <a:p>
            <a:pPr lvl="1"/>
            <a:r>
              <a:rPr lang="en-US" sz="2200" dirty="0" smtClean="0"/>
              <a:t>Thumb and fingers have 2 joints each</a:t>
            </a:r>
          </a:p>
          <a:p>
            <a:pPr lvl="2"/>
            <a:r>
              <a:rPr lang="en-US" dirty="0" smtClean="0"/>
              <a:t> 1 degree of freedom per joint</a:t>
            </a:r>
          </a:p>
          <a:p>
            <a:pPr lvl="1"/>
            <a:r>
              <a:rPr lang="en-US" sz="2200" dirty="0" smtClean="0"/>
              <a:t>Individually locking fingers</a:t>
            </a:r>
          </a:p>
          <a:p>
            <a:pPr lvl="1"/>
            <a:r>
              <a:rPr lang="en-US" sz="2200" dirty="0" smtClean="0"/>
              <a:t>Generate 15 N in pinch 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93982" cy="5105400"/>
          </a:xfrm>
        </p:spPr>
        <p:txBody>
          <a:bodyPr/>
          <a:lstStyle/>
          <a:p>
            <a:pPr marL="114300" indent="0">
              <a:buNone/>
            </a:pPr>
            <a:r>
              <a:rPr lang="en-US" b="1" i="1" dirty="0" smtClean="0"/>
              <a:t>Joint Moment Calculations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Generate 15 N pinch force</a:t>
            </a:r>
          </a:p>
          <a:p>
            <a:endParaRPr lang="en-US" dirty="0"/>
          </a:p>
          <a:p>
            <a:r>
              <a:rPr lang="en-US" dirty="0" smtClean="0"/>
              <a:t>Understand what moments need to be generated at joints in device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hwtears.com/files/grip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6" t="5748" r="2902" b="15709"/>
          <a:stretch/>
        </p:blipFill>
        <p:spPr bwMode="auto">
          <a:xfrm>
            <a:off x="5638798" y="2209800"/>
            <a:ext cx="2450783" cy="2461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797" y="4800600"/>
            <a:ext cx="245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Pinch Grip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99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pPr marL="114300" indent="0">
              <a:buNone/>
            </a:pPr>
            <a:r>
              <a:rPr lang="en-US" b="1" i="1" dirty="0" smtClean="0"/>
              <a:t>Joint Moment Calculations</a:t>
            </a:r>
          </a:p>
          <a:p>
            <a:r>
              <a:rPr lang="en-US" dirty="0" smtClean="0"/>
              <a:t>Thumb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16549"/>
            <a:ext cx="4369435" cy="19183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0" y="4433020"/>
                <a:ext cx="4191000" cy="1508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 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=15</m:t>
                      </m:r>
                      <m:r>
                        <a:rPr lang="en-US" sz="16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=0=−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+15</m:t>
                          </m:r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+2</m:t>
                              </m:r>
                              <m:func>
                                <m:func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𝟏𝟑𝟏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𝑵𝒄𝒎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433020"/>
                <a:ext cx="4191000" cy="1508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944178" y="2233669"/>
            <a:ext cx="838200" cy="4459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27917" y="230215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Pinch Force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11760" y="3701073"/>
            <a:ext cx="838200" cy="44593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99162" y="5234606"/>
            <a:ext cx="2035038" cy="57001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2" y="2081633"/>
            <a:ext cx="3082925" cy="21158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800" y="4434950"/>
                <a:ext cx="3838256" cy="153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=0 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=15</m:t>
                      </m:r>
                      <m:r>
                        <a:rPr lang="en-US" sz="16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=0=−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+15</m:t>
                          </m:r>
                          <m:r>
                            <a:rPr lang="en-US" sz="1600" i="1"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3+2</m:t>
                              </m:r>
                              <m:func>
                                <m:func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°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𝟕𝟏</m:t>
                      </m:r>
                      <m:r>
                        <a:rPr lang="en-US" sz="2000" b="1" i="1"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latin typeface="Cambria Math"/>
                        </a:rPr>
                        <m:t>𝑵𝒄𝒎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00" y="4434950"/>
                <a:ext cx="3838256" cy="15390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08935" y="2216549"/>
            <a:ext cx="838200" cy="4459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2394" y="229314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Pinch Force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4100" y="3773181"/>
            <a:ext cx="838200" cy="445930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6300" y="5217486"/>
            <a:ext cx="1866900" cy="570013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99" y="3113813"/>
            <a:ext cx="349315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7008641" y="3820919"/>
            <a:ext cx="206238" cy="2062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0" y="3134335"/>
            <a:ext cx="349315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2656774" y="3653231"/>
            <a:ext cx="206238" cy="2062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5" grpId="0" animBg="1"/>
      <p:bldP spid="10" grpId="0" animBg="1"/>
      <p:bldP spid="12" grpId="0"/>
      <p:bldP spid="14" grpId="0" animBg="1"/>
      <p:bldP spid="16" grpId="0" animBg="1"/>
      <p:bldP spid="22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pPr marL="114300" indent="0">
              <a:buNone/>
            </a:pPr>
            <a:r>
              <a:rPr lang="en-US" b="1" i="1" dirty="0" smtClean="0"/>
              <a:t>Joint Moment Calculations</a:t>
            </a:r>
          </a:p>
          <a:p>
            <a:r>
              <a:rPr lang="en-US" dirty="0" smtClean="0"/>
              <a:t>Index and Middle Finger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97" y="2330886"/>
            <a:ext cx="3488055" cy="25088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1937" y="5000322"/>
                <a:ext cx="4572000" cy="1400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=0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=−7.5</m:t>
                      </m:r>
                      <m:r>
                        <a:rPr lang="en-US" sz="14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=0=−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−7.5</m:t>
                          </m:r>
                          <m:r>
                            <a:rPr lang="en-US" sz="1400" i="1">
                              <a:latin typeface="Cambria Math"/>
                            </a:rPr>
                            <m:t>𝑁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4+2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/>
                                    </a:rPr>
                                    <m:t>+1 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60°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|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𝟒𝟔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𝑵𝒄𝒎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37" y="5000322"/>
                <a:ext cx="4572000" cy="1400512"/>
              </a:xfrm>
              <a:prstGeom prst="rect">
                <a:avLst/>
              </a:prstGeom>
              <a:blipFill rotWithShape="1">
                <a:blip r:embed="rId3"/>
                <a:stretch>
                  <a:fillRect l="-9067" t="-34783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642539" y="4460278"/>
            <a:ext cx="838200" cy="4459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0237" y="448956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Pinch Force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63749"/>
            <a:ext cx="2415540" cy="2806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5000322"/>
                <a:ext cx="3886200" cy="1400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=0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=−7.5</m:t>
                      </m:r>
                      <m:r>
                        <a:rPr lang="en-US" sz="14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=0=−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−7.5</m:t>
                          </m:r>
                          <m:r>
                            <a:rPr lang="en-US" sz="1400" i="1">
                              <a:latin typeface="Cambria Math"/>
                            </a:rPr>
                            <m:t>𝑁</m:t>
                          </m:r>
                          <m:r>
                            <a:rPr lang="en-US" sz="14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/>
                                    </a:rPr>
                                    <m:t>+1 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 sz="140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lang="en-US" sz="1400" i="1">
                                      <a:latin typeface="Cambria Math"/>
                                    </a:rPr>
                                    <m:t>60°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|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𝟏𝟔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𝑵𝒄𝒎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00322"/>
                <a:ext cx="3886200" cy="1400512"/>
              </a:xfrm>
              <a:prstGeom prst="rect">
                <a:avLst/>
              </a:prstGeom>
              <a:blipFill rotWithShape="1">
                <a:blip r:embed="rId5"/>
                <a:stretch>
                  <a:fillRect l="-15071" t="-34783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77757" y="4460278"/>
            <a:ext cx="838200" cy="4459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448919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Pinch Force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5637" y="3362363"/>
            <a:ext cx="838200" cy="44593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47568" y="5700578"/>
            <a:ext cx="2260738" cy="57001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91394" y="3270055"/>
            <a:ext cx="838200" cy="445930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5700578"/>
            <a:ext cx="2209800" cy="570013"/>
          </a:xfrm>
          <a:prstGeom prst="rect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43" y="2890003"/>
            <a:ext cx="3115349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25" y="2797695"/>
            <a:ext cx="3115349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2391394" y="3063817"/>
            <a:ext cx="206238" cy="2062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30455" y="3389901"/>
            <a:ext cx="206238" cy="2062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9" grpId="0" animBg="1"/>
      <p:bldP spid="11" grpId="0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53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US 2005:</a:t>
            </a:r>
          </a:p>
          <a:p>
            <a:pPr lvl="1"/>
            <a:r>
              <a:rPr lang="en-US" sz="2400" dirty="0" smtClean="0"/>
              <a:t>1.2 million amputees</a:t>
            </a:r>
          </a:p>
          <a:p>
            <a:pPr lvl="2"/>
            <a:r>
              <a:rPr lang="en-US" sz="2200" dirty="0" smtClean="0"/>
              <a:t>541,000 upper limb amputees</a:t>
            </a:r>
          </a:p>
          <a:p>
            <a:pPr lvl="3"/>
            <a:r>
              <a:rPr lang="en-US" sz="2200" b="1" dirty="0" smtClean="0"/>
              <a:t>43,000</a:t>
            </a:r>
            <a:r>
              <a:rPr lang="en-US" sz="2200" dirty="0" smtClean="0"/>
              <a:t> amputees with major upper limb loss</a:t>
            </a:r>
          </a:p>
          <a:p>
            <a:r>
              <a:rPr lang="en-US" sz="2400" dirty="0" smtClean="0"/>
              <a:t>Lower limb prostheses are highly functional</a:t>
            </a:r>
          </a:p>
        </p:txBody>
      </p:sp>
      <p:pic>
        <p:nvPicPr>
          <p:cNvPr id="5" name="Picture 2" descr="http://www.standard.co.uk/incoming/article8112868.ece/ALTERNATES/w620/70newparaletesm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3814" r="1718" b="13132"/>
          <a:stretch/>
        </p:blipFill>
        <p:spPr bwMode="auto">
          <a:xfrm>
            <a:off x="1319151" y="3618398"/>
            <a:ext cx="5615050" cy="28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9149" y="6457890"/>
            <a:ext cx="5688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http://www.standard.co.uk/incoming/article8112868.ece/ALTERNATES/w620/70newparaletesmain.jpg</a:t>
            </a:r>
          </a:p>
        </p:txBody>
      </p:sp>
    </p:spTree>
    <p:extLst>
      <p:ext uri="{BB962C8B-B14F-4D97-AF65-F5344CB8AC3E}">
        <p14:creationId xmlns:p14="http://schemas.microsoft.com/office/powerpoint/2010/main" val="14615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8" y="1524000"/>
            <a:ext cx="773176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Kendall Gretsch</a:t>
            </a:r>
          </a:p>
          <a:p>
            <a:pPr lvl="1"/>
            <a:r>
              <a:rPr lang="en-US" dirty="0" smtClean="0"/>
              <a:t>Preliminary Oral Report</a:t>
            </a:r>
          </a:p>
          <a:p>
            <a:pPr lvl="1"/>
            <a:r>
              <a:rPr lang="en-US" dirty="0" smtClean="0"/>
              <a:t>CAD files</a:t>
            </a:r>
          </a:p>
          <a:p>
            <a:pPr lvl="1"/>
            <a:r>
              <a:rPr lang="en-US" dirty="0" smtClean="0"/>
              <a:t>Control mechanism</a:t>
            </a:r>
          </a:p>
          <a:p>
            <a:pPr lvl="1"/>
            <a:r>
              <a:rPr lang="en-US" dirty="0" smtClean="0"/>
              <a:t>Correspondence with client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b="1" dirty="0" smtClean="0"/>
              <a:t>Henry Lather</a:t>
            </a:r>
          </a:p>
          <a:p>
            <a:pPr lvl="1"/>
            <a:r>
              <a:rPr lang="en-US" dirty="0" smtClean="0"/>
              <a:t>Progress Oral Report</a:t>
            </a:r>
          </a:p>
          <a:p>
            <a:pPr lvl="1"/>
            <a:r>
              <a:rPr lang="en-US" dirty="0" smtClean="0"/>
              <a:t>Webpage Design</a:t>
            </a:r>
          </a:p>
          <a:p>
            <a:pPr lvl="1"/>
            <a:r>
              <a:rPr lang="en-US" dirty="0" smtClean="0"/>
              <a:t>Terminal Device</a:t>
            </a:r>
          </a:p>
          <a:p>
            <a:pPr lvl="1"/>
            <a:r>
              <a:rPr lang="en-US" dirty="0" smtClean="0"/>
              <a:t>Correspondence with Dr. </a:t>
            </a:r>
            <a:r>
              <a:rPr lang="en-US" dirty="0" err="1" smtClean="0"/>
              <a:t>Klaesner</a:t>
            </a:r>
            <a:r>
              <a:rPr lang="en-US" dirty="0" smtClean="0"/>
              <a:t> and Leah </a:t>
            </a:r>
            <a:r>
              <a:rPr lang="en-US" dirty="0" err="1" smtClean="0"/>
              <a:t>Vandiver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Kranti Peddada</a:t>
            </a:r>
          </a:p>
          <a:p>
            <a:pPr lvl="1"/>
            <a:r>
              <a:rPr lang="en-US" dirty="0" smtClean="0"/>
              <a:t>Final Oral Report</a:t>
            </a:r>
          </a:p>
          <a:p>
            <a:pPr lvl="1"/>
            <a:r>
              <a:rPr lang="en-US" dirty="0" smtClean="0"/>
              <a:t>Safety Analysis</a:t>
            </a:r>
          </a:p>
          <a:p>
            <a:pPr lvl="1"/>
            <a:r>
              <a:rPr lang="en-US" dirty="0" smtClean="0"/>
              <a:t>Limb Attachment</a:t>
            </a:r>
          </a:p>
          <a:p>
            <a:pPr lvl="1"/>
            <a:r>
              <a:rPr lang="en-US" dirty="0" smtClean="0"/>
              <a:t>Weekly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0772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sz="2300" dirty="0"/>
              <a:t>1.	Van As, R. </a:t>
            </a:r>
            <a:r>
              <a:rPr lang="en-US" sz="2300" dirty="0" err="1"/>
              <a:t>Robohand</a:t>
            </a:r>
            <a:r>
              <a:rPr lang="en-US" sz="2300" dirty="0"/>
              <a:t>. , 2013.at &lt;http://robohand.net/&gt;</a:t>
            </a:r>
          </a:p>
          <a:p>
            <a:r>
              <a:rPr lang="en-US" sz="2300" dirty="0"/>
              <a:t>2.	Atkins, D. J., D. C. Y. Heard, and W. H. Donovan. Epidemiologic Overview of </a:t>
            </a:r>
            <a:r>
              <a:rPr lang="en-US" sz="2300" dirty="0" err="1"/>
              <a:t>lndividuals</a:t>
            </a:r>
            <a:r>
              <a:rPr lang="en-US" sz="2300" dirty="0"/>
              <a:t> with Upper-Limb Loss and Their Reported Research Priorities. </a:t>
            </a:r>
            <a:r>
              <a:rPr lang="en-US" sz="2300" i="1" dirty="0"/>
              <a:t>J. Prosthetics </a:t>
            </a:r>
            <a:r>
              <a:rPr lang="en-US" sz="2300" i="1" dirty="0" err="1"/>
              <a:t>Orthot</a:t>
            </a:r>
            <a:r>
              <a:rPr lang="en-US" sz="2300" i="1" dirty="0"/>
              <a:t>.</a:t>
            </a:r>
            <a:r>
              <a:rPr lang="en-US" sz="2300" dirty="0"/>
              <a:t> 8:1–13, 1996.</a:t>
            </a:r>
          </a:p>
          <a:p>
            <a:r>
              <a:rPr lang="en-US" sz="2300" dirty="0"/>
              <a:t>3.	</a:t>
            </a:r>
            <a:r>
              <a:rPr lang="en-US" sz="2300" dirty="0" err="1"/>
              <a:t>Bartel</a:t>
            </a:r>
            <a:r>
              <a:rPr lang="en-US" sz="2300" dirty="0"/>
              <a:t>, D. L., D. T. Davy, and T. M. </a:t>
            </a:r>
            <a:r>
              <a:rPr lang="en-US" sz="2300" dirty="0" err="1"/>
              <a:t>Keaveny</a:t>
            </a:r>
            <a:r>
              <a:rPr lang="en-US" sz="2300" dirty="0"/>
              <a:t>. </a:t>
            </a:r>
            <a:r>
              <a:rPr lang="en-US" sz="2300" dirty="0" err="1"/>
              <a:t>Orthopaedic</a:t>
            </a:r>
            <a:r>
              <a:rPr lang="en-US" sz="2300" dirty="0"/>
              <a:t> Biomechanics. Prentice Hall, 2006.</a:t>
            </a:r>
          </a:p>
          <a:p>
            <a:r>
              <a:rPr lang="en-US" sz="2300" dirty="0"/>
              <a:t>4.	</a:t>
            </a:r>
            <a:r>
              <a:rPr lang="en-US" sz="2300" dirty="0" err="1"/>
              <a:t>Behrend</a:t>
            </a:r>
            <a:r>
              <a:rPr lang="en-US" sz="2300" dirty="0"/>
              <a:t>, C., W. </a:t>
            </a:r>
            <a:r>
              <a:rPr lang="en-US" sz="2300" dirty="0" err="1"/>
              <a:t>Reizner</a:t>
            </a:r>
            <a:r>
              <a:rPr lang="en-US" sz="2300" dirty="0"/>
              <a:t>, J. a </a:t>
            </a:r>
            <a:r>
              <a:rPr lang="en-US" sz="2300" dirty="0" err="1"/>
              <a:t>Marchessault</a:t>
            </a:r>
            <a:r>
              <a:rPr lang="en-US" sz="2300" dirty="0"/>
              <a:t>, and W. C. </a:t>
            </a:r>
            <a:r>
              <a:rPr lang="en-US" sz="2300" dirty="0" err="1"/>
              <a:t>Hammert</a:t>
            </a:r>
            <a:r>
              <a:rPr lang="en-US" sz="2300" dirty="0"/>
              <a:t>. Update on advances in upper extremity prosthetics. </a:t>
            </a:r>
            <a:r>
              <a:rPr lang="en-US" sz="2300" i="1" dirty="0"/>
              <a:t>J. Hand Surg. Am.</a:t>
            </a:r>
            <a:r>
              <a:rPr lang="en-US" sz="2300" dirty="0"/>
              <a:t> 36:1711–7, 2011.</a:t>
            </a:r>
          </a:p>
          <a:p>
            <a:r>
              <a:rPr lang="en-US" sz="2300" dirty="0"/>
              <a:t>5.	</a:t>
            </a:r>
            <a:r>
              <a:rPr lang="en-US" sz="2300" dirty="0" err="1"/>
              <a:t>Biddiss</a:t>
            </a:r>
            <a:r>
              <a:rPr lang="en-US" sz="2300" dirty="0"/>
              <a:t>, E. A., and T. T. </a:t>
            </a:r>
            <a:r>
              <a:rPr lang="en-US" sz="2300" dirty="0" err="1"/>
              <a:t>Chau</a:t>
            </a:r>
            <a:r>
              <a:rPr lang="en-US" sz="2300" dirty="0"/>
              <a:t>. Upper-limb prosthetics: critical factors in device abandonment. </a:t>
            </a:r>
            <a:r>
              <a:rPr lang="en-US" sz="2300" i="1" dirty="0"/>
              <a:t>Am J </a:t>
            </a:r>
            <a:r>
              <a:rPr lang="en-US" sz="2300" i="1" dirty="0" err="1"/>
              <a:t>Phys</a:t>
            </a:r>
            <a:r>
              <a:rPr lang="en-US" sz="2300" i="1" dirty="0"/>
              <a:t> Med </a:t>
            </a:r>
            <a:r>
              <a:rPr lang="en-US" sz="2300" i="1" dirty="0" err="1"/>
              <a:t>Rehabil</a:t>
            </a:r>
            <a:r>
              <a:rPr lang="en-US" sz="2300" dirty="0"/>
              <a:t> 86:977–87, 2007.</a:t>
            </a:r>
          </a:p>
          <a:p>
            <a:r>
              <a:rPr lang="en-US" sz="2300" dirty="0"/>
              <a:t>6.	</a:t>
            </a:r>
            <a:r>
              <a:rPr lang="en-US" sz="2300" dirty="0" err="1"/>
              <a:t>Biddiss</a:t>
            </a:r>
            <a:r>
              <a:rPr lang="en-US" sz="2300" dirty="0"/>
              <a:t>, E. A., and T. T. </a:t>
            </a:r>
            <a:r>
              <a:rPr lang="en-US" sz="2300" dirty="0" err="1"/>
              <a:t>Chau</a:t>
            </a:r>
            <a:r>
              <a:rPr lang="en-US" sz="2300" dirty="0"/>
              <a:t>. Upper limb prosthesis use and abandonment: a survey of the last 25 years. </a:t>
            </a:r>
            <a:r>
              <a:rPr lang="en-US" sz="2300" i="1" dirty="0" err="1"/>
              <a:t>Prosthet</a:t>
            </a:r>
            <a:r>
              <a:rPr lang="en-US" sz="2300" i="1" dirty="0"/>
              <a:t>. </a:t>
            </a:r>
            <a:r>
              <a:rPr lang="en-US" sz="2300" i="1" dirty="0" err="1"/>
              <a:t>Orthot</a:t>
            </a:r>
            <a:r>
              <a:rPr lang="en-US" sz="2300" i="1" dirty="0"/>
              <a:t>. Int.</a:t>
            </a:r>
            <a:r>
              <a:rPr lang="en-US" sz="2300" dirty="0"/>
              <a:t> 31:236–57, 2007.</a:t>
            </a:r>
          </a:p>
          <a:p>
            <a:r>
              <a:rPr lang="en-US" sz="2300" dirty="0"/>
              <a:t>7.	</a:t>
            </a:r>
            <a:r>
              <a:rPr lang="en-US" sz="2300" dirty="0" err="1"/>
              <a:t>Biddiss</a:t>
            </a:r>
            <a:r>
              <a:rPr lang="en-US" sz="2300" dirty="0"/>
              <a:t>, E. A., and T. T. </a:t>
            </a:r>
            <a:r>
              <a:rPr lang="en-US" sz="2300" dirty="0" err="1"/>
              <a:t>Chau</a:t>
            </a:r>
            <a:r>
              <a:rPr lang="en-US" sz="2300" dirty="0"/>
              <a:t>. Multivariate prediction of upper limb prosthesis acceptance or rejection. </a:t>
            </a:r>
            <a:r>
              <a:rPr lang="en-US" sz="2300" i="1" dirty="0" err="1"/>
              <a:t>Disabil</a:t>
            </a:r>
            <a:r>
              <a:rPr lang="en-US" sz="2300" i="1" dirty="0"/>
              <a:t>. </a:t>
            </a:r>
            <a:r>
              <a:rPr lang="en-US" sz="2300" i="1" dirty="0" err="1"/>
              <a:t>Rehabil</a:t>
            </a:r>
            <a:r>
              <a:rPr lang="en-US" sz="2300" i="1" dirty="0"/>
              <a:t>. Assist. Technol.</a:t>
            </a:r>
            <a:r>
              <a:rPr lang="en-US" sz="2300" dirty="0"/>
              <a:t> 3:181–192, 2008.</a:t>
            </a:r>
          </a:p>
          <a:p>
            <a:r>
              <a:rPr lang="en-US" sz="2300" dirty="0"/>
              <a:t>8.	</a:t>
            </a:r>
            <a:r>
              <a:rPr lang="en-US" sz="2300" dirty="0" err="1"/>
              <a:t>Biddiss</a:t>
            </a:r>
            <a:r>
              <a:rPr lang="en-US" sz="2300" dirty="0"/>
              <a:t>, E., D. Beaton, and T. </a:t>
            </a:r>
            <a:r>
              <a:rPr lang="en-US" sz="2300" dirty="0" err="1"/>
              <a:t>Chau</a:t>
            </a:r>
            <a:r>
              <a:rPr lang="en-US" sz="2300" dirty="0"/>
              <a:t>. Consumer design priorities for upper limb prosthetics. </a:t>
            </a:r>
            <a:r>
              <a:rPr lang="en-US" sz="2300" i="1" dirty="0" err="1"/>
              <a:t>Disabil</a:t>
            </a:r>
            <a:r>
              <a:rPr lang="en-US" sz="2300" i="1" dirty="0"/>
              <a:t>. </a:t>
            </a:r>
            <a:r>
              <a:rPr lang="en-US" sz="2300" i="1" dirty="0" err="1"/>
              <a:t>Rehabil</a:t>
            </a:r>
            <a:r>
              <a:rPr lang="en-US" sz="2300" i="1" dirty="0"/>
              <a:t>. Assist. Technol.</a:t>
            </a:r>
            <a:r>
              <a:rPr lang="en-US" sz="2300" dirty="0"/>
              <a:t> 2:346–357, 2007.</a:t>
            </a:r>
          </a:p>
          <a:p>
            <a:r>
              <a:rPr lang="en-US" sz="2300" dirty="0"/>
              <a:t>9.	</a:t>
            </a:r>
            <a:r>
              <a:rPr lang="en-US" sz="2300" dirty="0" err="1"/>
              <a:t>Biddiss</a:t>
            </a:r>
            <a:r>
              <a:rPr lang="en-US" sz="2300" dirty="0"/>
              <a:t>, E., and T. </a:t>
            </a:r>
            <a:r>
              <a:rPr lang="en-US" sz="2300" dirty="0" err="1"/>
              <a:t>Chau</a:t>
            </a:r>
            <a:r>
              <a:rPr lang="en-US" sz="2300" dirty="0"/>
              <a:t>. The roles of predisposing characteristics, established need, and enabling resources on upper extremity prosthesis use and abandonment. </a:t>
            </a:r>
            <a:r>
              <a:rPr lang="en-US" sz="2300" i="1" dirty="0" err="1"/>
              <a:t>Disabil</a:t>
            </a:r>
            <a:r>
              <a:rPr lang="en-US" sz="2300" i="1" dirty="0"/>
              <a:t>. </a:t>
            </a:r>
            <a:r>
              <a:rPr lang="en-US" sz="2300" i="1" dirty="0" err="1"/>
              <a:t>Rehabil</a:t>
            </a:r>
            <a:r>
              <a:rPr lang="en-US" sz="2300" i="1" dirty="0"/>
              <a:t>. Assist. Technol.</a:t>
            </a:r>
            <a:r>
              <a:rPr lang="en-US" sz="2300" dirty="0"/>
              <a:t> 2:71–84, 2007.</a:t>
            </a:r>
          </a:p>
          <a:p>
            <a:r>
              <a:rPr lang="en-US" sz="2300" dirty="0"/>
              <a:t>10.	</a:t>
            </a:r>
            <a:r>
              <a:rPr lang="en-US" sz="2300" dirty="0" err="1"/>
              <a:t>Biddiss</a:t>
            </a:r>
            <a:r>
              <a:rPr lang="en-US" sz="2300" dirty="0"/>
              <a:t>, E., P. </a:t>
            </a:r>
            <a:r>
              <a:rPr lang="en-US" sz="2300" dirty="0" err="1"/>
              <a:t>McKeever</a:t>
            </a:r>
            <a:r>
              <a:rPr lang="en-US" sz="2300" dirty="0"/>
              <a:t>, S. Lindsay, and T. </a:t>
            </a:r>
            <a:r>
              <a:rPr lang="en-US" sz="2300" dirty="0" err="1"/>
              <a:t>Chau</a:t>
            </a:r>
            <a:r>
              <a:rPr lang="en-US" sz="2300" dirty="0"/>
              <a:t>. Implications of prosthesis funding structures on the use of prostheses: experiences of individuals with upper limb absence. </a:t>
            </a:r>
            <a:r>
              <a:rPr lang="en-US" sz="2300" i="1" dirty="0" err="1"/>
              <a:t>Prosthet</a:t>
            </a:r>
            <a:r>
              <a:rPr lang="en-US" sz="2300" i="1" dirty="0"/>
              <a:t>. </a:t>
            </a:r>
            <a:r>
              <a:rPr lang="en-US" sz="2300" i="1" dirty="0" err="1"/>
              <a:t>Orthot</a:t>
            </a:r>
            <a:r>
              <a:rPr lang="en-US" sz="2300" i="1" dirty="0"/>
              <a:t>. Int.</a:t>
            </a:r>
            <a:r>
              <a:rPr lang="en-US" sz="2300" dirty="0"/>
              <a:t> 35:215–24, 2011.</a:t>
            </a:r>
          </a:p>
          <a:p>
            <a:r>
              <a:rPr lang="en-US" sz="2300" dirty="0"/>
              <a:t>11.	Carter, I., W. N. Torrance, and P. H. Merry. Functional results following amputation of the upper limb. </a:t>
            </a:r>
            <a:r>
              <a:rPr lang="en-US" sz="2300" i="1" dirty="0"/>
              <a:t>Ann. Phys. Med.</a:t>
            </a:r>
            <a:r>
              <a:rPr lang="en-US" sz="2300" dirty="0"/>
              <a:t> 10:137–41, 1969.</a:t>
            </a:r>
          </a:p>
          <a:p>
            <a:r>
              <a:rPr lang="en-US" sz="2300" dirty="0"/>
              <a:t>12.	Del </a:t>
            </a:r>
            <a:r>
              <a:rPr lang="en-US" sz="2300" dirty="0" err="1"/>
              <a:t>Cura</a:t>
            </a:r>
            <a:r>
              <a:rPr lang="en-US" sz="2300" dirty="0"/>
              <a:t>, V. O., F. L. Cunha, M. L. </a:t>
            </a:r>
            <a:r>
              <a:rPr lang="en-US" sz="2300" dirty="0" err="1"/>
              <a:t>Aguiar</a:t>
            </a:r>
            <a:r>
              <a:rPr lang="en-US" sz="2300" dirty="0"/>
              <a:t>, and A. </a:t>
            </a:r>
            <a:r>
              <a:rPr lang="en-US" sz="2300" dirty="0" err="1"/>
              <a:t>Cliquet</a:t>
            </a:r>
            <a:r>
              <a:rPr lang="en-US" sz="2300" dirty="0"/>
              <a:t>. Study of the different types of actuators and mechanisms for upper limb prostheses. </a:t>
            </a:r>
            <a:r>
              <a:rPr lang="en-US" sz="2300" i="1" dirty="0" err="1"/>
              <a:t>Artif</a:t>
            </a:r>
            <a:r>
              <a:rPr lang="en-US" sz="2300" i="1" dirty="0"/>
              <a:t>. Organs</a:t>
            </a:r>
            <a:r>
              <a:rPr lang="en-US" sz="2300" dirty="0"/>
              <a:t> 27:507–16, 2003.</a:t>
            </a:r>
          </a:p>
          <a:p>
            <a:r>
              <a:rPr lang="en-US" sz="2300" dirty="0"/>
              <a:t>13.	</a:t>
            </a:r>
            <a:r>
              <a:rPr lang="en-US" sz="2300" dirty="0" err="1"/>
              <a:t>Dakpa</a:t>
            </a:r>
            <a:r>
              <a:rPr lang="en-US" sz="2300" dirty="0"/>
              <a:t>, R., and H. </a:t>
            </a:r>
            <a:r>
              <a:rPr lang="en-US" sz="2300" dirty="0" err="1"/>
              <a:t>Heger</a:t>
            </a:r>
            <a:r>
              <a:rPr lang="en-US" sz="2300" dirty="0"/>
              <a:t>. Prosthetic management and training of adult upper limb amputees. </a:t>
            </a:r>
            <a:r>
              <a:rPr lang="en-US" sz="2300" i="1" dirty="0" err="1"/>
              <a:t>Curr</a:t>
            </a:r>
            <a:r>
              <a:rPr lang="en-US" sz="2300" i="1" dirty="0"/>
              <a:t>. </a:t>
            </a:r>
            <a:r>
              <a:rPr lang="en-US" sz="2300" i="1" dirty="0" err="1"/>
              <a:t>Orthop</a:t>
            </a:r>
            <a:r>
              <a:rPr lang="en-US" sz="2300" i="1" dirty="0"/>
              <a:t>.</a:t>
            </a:r>
            <a:r>
              <a:rPr lang="en-US" sz="2300" dirty="0"/>
              <a:t> 11:193–202, 1997.</a:t>
            </a:r>
          </a:p>
          <a:p>
            <a:r>
              <a:rPr lang="en-US" sz="2300" dirty="0"/>
              <a:t>14.	</a:t>
            </a:r>
            <a:r>
              <a:rPr lang="en-US" sz="2300" dirty="0" err="1"/>
              <a:t>Dorrance</a:t>
            </a:r>
            <a:r>
              <a:rPr lang="en-US" sz="2300" dirty="0"/>
              <a:t>, D. W. Artificial Hand. Patent: 1042413, 1912.</a:t>
            </a:r>
          </a:p>
          <a:p>
            <a:r>
              <a:rPr lang="en-US" sz="2300" dirty="0"/>
              <a:t>15.	</a:t>
            </a:r>
            <a:r>
              <a:rPr lang="en-US" sz="2300" dirty="0" err="1"/>
              <a:t>Elkoura</a:t>
            </a:r>
            <a:r>
              <a:rPr lang="en-US" sz="2300" dirty="0"/>
              <a:t>, G., and K. Singh. </a:t>
            </a:r>
            <a:r>
              <a:rPr lang="en-US" sz="2300" dirty="0" err="1"/>
              <a:t>Handrix</a:t>
            </a:r>
            <a:r>
              <a:rPr lang="en-US" sz="2300" dirty="0"/>
              <a:t>: Animating the Human Hand. </a:t>
            </a:r>
            <a:r>
              <a:rPr lang="en-US" sz="2300" i="1" dirty="0"/>
              <a:t>Proc. ACM SIGGRAPH 2003 </a:t>
            </a:r>
            <a:r>
              <a:rPr lang="en-US" sz="2300" i="1" dirty="0" err="1"/>
              <a:t>Symp</a:t>
            </a:r>
            <a:r>
              <a:rPr lang="en-US" sz="2300" i="1" dirty="0"/>
              <a:t>. </a:t>
            </a:r>
            <a:r>
              <a:rPr lang="en-US" sz="2300" i="1" dirty="0" err="1"/>
              <a:t>Comput</a:t>
            </a:r>
            <a:r>
              <a:rPr lang="en-US" sz="2300" i="1" dirty="0"/>
              <a:t>. </a:t>
            </a:r>
            <a:r>
              <a:rPr lang="en-US" sz="2300" i="1" dirty="0" err="1"/>
              <a:t>Animat</a:t>
            </a:r>
            <a:r>
              <a:rPr lang="en-US" sz="2300" i="1" dirty="0"/>
              <a:t>.</a:t>
            </a:r>
            <a:r>
              <a:rPr lang="en-US" sz="2300" dirty="0"/>
              <a:t> , 2003.at &lt;http://portal.acm.org/citation.cfm?id=846291&gt;</a:t>
            </a:r>
          </a:p>
          <a:p>
            <a:r>
              <a:rPr lang="en-US" sz="2300" dirty="0"/>
              <a:t>16.	Fryer, C. M., and J. W. Michael. Upper-Limb Prosthetics: Body-Powered Components. In: Atlas of Limb Prosthetics: Surgical, Prosthetic, and Rehabilitation Principles, edited by J. H. </a:t>
            </a:r>
            <a:r>
              <a:rPr lang="en-US" sz="2300" dirty="0" err="1"/>
              <a:t>Bowker</a:t>
            </a:r>
            <a:r>
              <a:rPr lang="en-US" sz="2300" dirty="0"/>
              <a:t>, and J. W. Michael. 1992.</a:t>
            </a:r>
          </a:p>
          <a:p>
            <a:r>
              <a:rPr lang="en-US" sz="2300" dirty="0"/>
              <a:t>17.	Goldstein, B., and J. Sanders. Skin Response to Repetitive Mechanical Stress: A New Experimental Model in Pig. </a:t>
            </a:r>
            <a:r>
              <a:rPr lang="en-US" sz="2300" i="1" dirty="0"/>
              <a:t>Arch </a:t>
            </a:r>
            <a:r>
              <a:rPr lang="en-US" sz="2300" i="1" dirty="0" err="1"/>
              <a:t>Pys</a:t>
            </a:r>
            <a:r>
              <a:rPr lang="en-US" sz="2300" i="1" dirty="0"/>
              <a:t> Med </a:t>
            </a:r>
            <a:r>
              <a:rPr lang="en-US" sz="2300" i="1" dirty="0" err="1"/>
              <a:t>Rehabil</a:t>
            </a:r>
            <a:r>
              <a:rPr lang="en-US" sz="2300" dirty="0"/>
              <a:t> 79:265–272, 1998.</a:t>
            </a:r>
          </a:p>
          <a:p>
            <a:r>
              <a:rPr lang="en-US" sz="2300" dirty="0"/>
              <a:t>18.	</a:t>
            </a:r>
            <a:r>
              <a:rPr lang="en-US" sz="2300" dirty="0" err="1"/>
              <a:t>Gow</a:t>
            </a:r>
            <a:r>
              <a:rPr lang="en-US" sz="2300" dirty="0"/>
              <a:t>, D. J. MOTOR DRIVE SYSTEM AND LINKAGE FOR HAND PROSTHESIS. Patent: 5888246, 1999.</a:t>
            </a:r>
          </a:p>
          <a:p>
            <a:r>
              <a:rPr lang="en-US" sz="2300" dirty="0"/>
              <a:t>19.	</a:t>
            </a:r>
            <a:r>
              <a:rPr lang="en-US" sz="2300" dirty="0" err="1"/>
              <a:t>Herberts</a:t>
            </a:r>
            <a:r>
              <a:rPr lang="en-US" sz="2300" dirty="0"/>
              <a:t>, P., L. </a:t>
            </a:r>
            <a:r>
              <a:rPr lang="en-US" sz="2300" dirty="0" err="1"/>
              <a:t>Korner</a:t>
            </a:r>
            <a:r>
              <a:rPr lang="en-US" sz="2300" dirty="0"/>
              <a:t>, K. Caine, and L. </a:t>
            </a:r>
            <a:r>
              <a:rPr lang="en-US" sz="2300" dirty="0" err="1"/>
              <a:t>Wensby</a:t>
            </a:r>
            <a:r>
              <a:rPr lang="en-US" sz="2300" dirty="0"/>
              <a:t>. Rehabilitation of unilateral below-elbow amputees with myoelectric prostheses. </a:t>
            </a:r>
            <a:r>
              <a:rPr lang="en-US" sz="2300" i="1" dirty="0" err="1"/>
              <a:t>Scand</a:t>
            </a:r>
            <a:r>
              <a:rPr lang="en-US" sz="2300" i="1" dirty="0"/>
              <a:t> J </a:t>
            </a:r>
            <a:r>
              <a:rPr lang="en-US" sz="2300" i="1" dirty="0" err="1"/>
              <a:t>Rehabil</a:t>
            </a:r>
            <a:r>
              <a:rPr lang="en-US" sz="2300" i="1" dirty="0"/>
              <a:t> Med</a:t>
            </a:r>
            <a:r>
              <a:rPr lang="en-US" sz="2300" dirty="0"/>
              <a:t> 12:123–8, 1980.</a:t>
            </a:r>
          </a:p>
          <a:p>
            <a:r>
              <a:rPr lang="en-US" sz="2300" dirty="0"/>
              <a:t>20.	</a:t>
            </a:r>
            <a:r>
              <a:rPr lang="en-US" sz="2300" dirty="0" err="1"/>
              <a:t>Kuiken</a:t>
            </a:r>
            <a:r>
              <a:rPr lang="en-US" sz="2300" dirty="0"/>
              <a:t>, T. A., R. Weir, and J. </a:t>
            </a:r>
            <a:r>
              <a:rPr lang="en-US" sz="2300" dirty="0" err="1"/>
              <a:t>Sensinger</a:t>
            </a:r>
            <a:r>
              <a:rPr lang="en-US" sz="2300" dirty="0"/>
              <a:t>. System and Method for Improving the Functionality of Prostheses. , 2007.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Autofit/>
          </a:bodyPr>
          <a:lstStyle/>
          <a:p>
            <a:r>
              <a:rPr lang="en-US" sz="1100" dirty="0"/>
              <a:t>21.	Lam, S. BME 240. , 2010.at &lt;http://bme240.eng.uci.edu/students/10s/slam5/control.html&gt;</a:t>
            </a:r>
          </a:p>
          <a:p>
            <a:r>
              <a:rPr lang="en-US" sz="1100" dirty="0"/>
              <a:t>22.	Malone, J., S. Childers, J. Underwood, and J. Leal. Immediate Postsurgical Management of Upper-Extremity Amputation: Conventional, Electric and Myoelectric Prosthesis. </a:t>
            </a:r>
            <a:r>
              <a:rPr lang="en-US" sz="1100" i="1" dirty="0" err="1"/>
              <a:t>Orthot</a:t>
            </a:r>
            <a:r>
              <a:rPr lang="en-US" sz="1100" i="1" dirty="0"/>
              <a:t>. Prosthetics</a:t>
            </a:r>
            <a:r>
              <a:rPr lang="en-US" sz="1100" dirty="0"/>
              <a:t> 35:1–9, 1981.</a:t>
            </a:r>
          </a:p>
          <a:p>
            <a:r>
              <a:rPr lang="en-US" sz="1100" dirty="0"/>
              <a:t>23.	McDowell, M. a, C. D. </a:t>
            </a:r>
            <a:r>
              <a:rPr lang="en-US" sz="1100" dirty="0" err="1"/>
              <a:t>Fryar</a:t>
            </a:r>
            <a:r>
              <a:rPr lang="en-US" sz="1100" dirty="0"/>
              <a:t>, and C. L. Ogden. Anthropometric reference data for children and adults: United States, 1988-1994. 2009.at &lt;http://www.ncbi.nlm.nih.gov/pubmed/19642512&gt;</a:t>
            </a:r>
          </a:p>
          <a:p>
            <a:r>
              <a:rPr lang="en-US" sz="1100" dirty="0"/>
              <a:t>24.	Morris, R. M. Therapeutic influences on the upper-limb amputee. 2008.</a:t>
            </a:r>
          </a:p>
          <a:p>
            <a:r>
              <a:rPr lang="en-US" sz="1100" dirty="0"/>
              <a:t>25.	Nelson, M. R. Rehabilitation Quick Reference: Pediatrics. New York, NY: Demos Medical Publishing, 2011.</a:t>
            </a:r>
          </a:p>
          <a:p>
            <a:r>
              <a:rPr lang="en-US" sz="1100" dirty="0"/>
              <a:t>26.	</a:t>
            </a:r>
            <a:r>
              <a:rPr lang="en-US" sz="1100" dirty="0" err="1"/>
              <a:t>Østlie</a:t>
            </a:r>
            <a:r>
              <a:rPr lang="en-US" sz="1100" dirty="0"/>
              <a:t>, K., P. Magnus, O. H. </a:t>
            </a:r>
            <a:r>
              <a:rPr lang="en-US" sz="1100" dirty="0" err="1"/>
              <a:t>Skjeldal</a:t>
            </a:r>
            <a:r>
              <a:rPr lang="en-US" sz="1100" dirty="0"/>
              <a:t>, B. </a:t>
            </a:r>
            <a:r>
              <a:rPr lang="en-US" sz="1100" dirty="0" err="1"/>
              <a:t>Garfelt</a:t>
            </a:r>
            <a:r>
              <a:rPr lang="en-US" sz="1100" dirty="0"/>
              <a:t>, and K. </a:t>
            </a:r>
            <a:r>
              <a:rPr lang="en-US" sz="1100" dirty="0" err="1"/>
              <a:t>Tambs</a:t>
            </a:r>
            <a:r>
              <a:rPr lang="en-US" sz="1100" dirty="0"/>
              <a:t>. Mental health and satisfaction with life among upper limb amputees: a Norwegian population-based survey comparing adult acquired major upper limb amputees with a control group. </a:t>
            </a:r>
            <a:r>
              <a:rPr lang="en-US" sz="1100" i="1" dirty="0" err="1"/>
              <a:t>Disabil</a:t>
            </a:r>
            <a:r>
              <a:rPr lang="en-US" sz="1100" i="1" dirty="0"/>
              <a:t>. </a:t>
            </a:r>
            <a:r>
              <a:rPr lang="en-US" sz="1100" i="1" dirty="0" err="1"/>
              <a:t>Rehabil</a:t>
            </a:r>
            <a:r>
              <a:rPr lang="en-US" sz="1100" i="1" dirty="0"/>
              <a:t>.</a:t>
            </a:r>
            <a:r>
              <a:rPr lang="en-US" sz="1100" dirty="0"/>
              <a:t> 33:1594–607, 2011.</a:t>
            </a:r>
          </a:p>
          <a:p>
            <a:r>
              <a:rPr lang="en-US" sz="1100" dirty="0"/>
              <a:t>27.	</a:t>
            </a:r>
            <a:r>
              <a:rPr lang="en-US" sz="1100" dirty="0" err="1"/>
              <a:t>Resnik</a:t>
            </a:r>
            <a:r>
              <a:rPr lang="en-US" sz="1100" dirty="0"/>
              <a:t>, L., M. R. </a:t>
            </a:r>
            <a:r>
              <a:rPr lang="en-US" sz="1100" dirty="0" err="1"/>
              <a:t>Meucci</a:t>
            </a:r>
            <a:r>
              <a:rPr lang="en-US" sz="1100" dirty="0"/>
              <a:t>, S. Lieberman-Klinger, C. </a:t>
            </a:r>
            <a:r>
              <a:rPr lang="en-US" sz="1100" dirty="0" err="1"/>
              <a:t>Fantini</a:t>
            </a:r>
            <a:r>
              <a:rPr lang="en-US" sz="1100" dirty="0"/>
              <a:t>, D. L. </a:t>
            </a:r>
            <a:r>
              <a:rPr lang="en-US" sz="1100" dirty="0" err="1"/>
              <a:t>Kelty</a:t>
            </a:r>
            <a:r>
              <a:rPr lang="en-US" sz="1100" dirty="0"/>
              <a:t>, R. </a:t>
            </a:r>
            <a:r>
              <a:rPr lang="en-US" sz="1100" dirty="0" err="1"/>
              <a:t>Disla</a:t>
            </a:r>
            <a:r>
              <a:rPr lang="en-US" sz="1100" dirty="0"/>
              <a:t>, and N. </a:t>
            </a:r>
            <a:r>
              <a:rPr lang="en-US" sz="1100" dirty="0" err="1"/>
              <a:t>Sasson</a:t>
            </a:r>
            <a:r>
              <a:rPr lang="en-US" sz="1100" dirty="0"/>
              <a:t>. Advanced upper limb prosthetic devices: implications for upper limb prosthetic rehabilitation. </a:t>
            </a:r>
            <a:r>
              <a:rPr lang="en-US" sz="1100" i="1" dirty="0"/>
              <a:t>Arch. Phys. Med. </a:t>
            </a:r>
            <a:r>
              <a:rPr lang="en-US" sz="1100" i="1" dirty="0" err="1"/>
              <a:t>Rehabil</a:t>
            </a:r>
            <a:r>
              <a:rPr lang="en-US" sz="1100" i="1" dirty="0"/>
              <a:t>.</a:t>
            </a:r>
            <a:r>
              <a:rPr lang="en-US" sz="1100" dirty="0"/>
              <a:t> 93:710–717, 2012.</a:t>
            </a:r>
          </a:p>
          <a:p>
            <a:r>
              <a:rPr lang="en-US" sz="1100" dirty="0"/>
              <a:t>28.	Sanders, J. E., B. S. Goldstein, and D. F. </a:t>
            </a:r>
            <a:r>
              <a:rPr lang="en-US" sz="1100" dirty="0" err="1"/>
              <a:t>Leotta</a:t>
            </a:r>
            <a:r>
              <a:rPr lang="en-US" sz="1100" dirty="0"/>
              <a:t>. Skin response to mechanical stress: adaptation rather than breakdown--a review of the literature. </a:t>
            </a:r>
            <a:r>
              <a:rPr lang="en-US" sz="1100" i="1" dirty="0"/>
              <a:t>J. </a:t>
            </a:r>
            <a:r>
              <a:rPr lang="en-US" sz="1100" i="1" dirty="0" err="1"/>
              <a:t>Rehabil</a:t>
            </a:r>
            <a:r>
              <a:rPr lang="en-US" sz="1100" i="1" dirty="0"/>
              <a:t>. Res. Dev.</a:t>
            </a:r>
            <a:r>
              <a:rPr lang="en-US" sz="1100" dirty="0"/>
              <a:t> 32:214–26, 1995.</a:t>
            </a:r>
          </a:p>
          <a:p>
            <a:r>
              <a:rPr lang="en-US" sz="1100" dirty="0"/>
              <a:t>29.	Scott, R. N. MYOELECTRIC CONTROL OF PROSTHESES: A BRIEF HISTORY. , 1992.</a:t>
            </a:r>
          </a:p>
          <a:p>
            <a:r>
              <a:rPr lang="en-US" sz="1100" dirty="0"/>
              <a:t>30.	</a:t>
            </a:r>
            <a:r>
              <a:rPr lang="en-US" sz="1100" dirty="0" err="1"/>
              <a:t>Selpho</a:t>
            </a:r>
            <a:r>
              <a:rPr lang="en-US" sz="1100" dirty="0"/>
              <a:t>, W. Construction of Artificial Hands. Patent: 18021, 1857.</a:t>
            </a:r>
          </a:p>
          <a:p>
            <a:r>
              <a:rPr lang="en-US" sz="1100" dirty="0"/>
              <a:t>31.	Singh, D., M. M. </a:t>
            </a:r>
            <a:r>
              <a:rPr lang="en-US" sz="1100" dirty="0" err="1"/>
              <a:t>Jadhav</a:t>
            </a:r>
            <a:r>
              <a:rPr lang="en-US" sz="1100" dirty="0"/>
              <a:t>, and A. M. </a:t>
            </a:r>
            <a:r>
              <a:rPr lang="en-US" sz="1100" dirty="0" err="1"/>
              <a:t>Sapkal</a:t>
            </a:r>
            <a:r>
              <a:rPr lang="en-US" sz="1100" dirty="0"/>
              <a:t>. Myoelectric Prosthetic Arm Motion (Hand/ Wrist) control System. 1–4.</a:t>
            </a:r>
          </a:p>
          <a:p>
            <a:r>
              <a:rPr lang="en-US" sz="1100" dirty="0"/>
              <a:t>32.	</a:t>
            </a:r>
            <a:r>
              <a:rPr lang="en-US" sz="1100" dirty="0" err="1"/>
              <a:t>Smit</a:t>
            </a:r>
            <a:r>
              <a:rPr lang="en-US" sz="1100" dirty="0"/>
              <a:t>, G., and D. H. </a:t>
            </a:r>
            <a:r>
              <a:rPr lang="en-US" sz="1100" dirty="0" err="1"/>
              <a:t>Plettenburg</a:t>
            </a:r>
            <a:r>
              <a:rPr lang="en-US" sz="1100" dirty="0"/>
              <a:t>. Efficiency of voluntary closing hand and hook prostheses. </a:t>
            </a:r>
            <a:r>
              <a:rPr lang="en-US" sz="1100" i="1" dirty="0" err="1"/>
              <a:t>Prosthet</a:t>
            </a:r>
            <a:r>
              <a:rPr lang="en-US" sz="1100" i="1" dirty="0"/>
              <a:t>. </a:t>
            </a:r>
            <a:r>
              <a:rPr lang="en-US" sz="1100" i="1" dirty="0" err="1"/>
              <a:t>Orthot</a:t>
            </a:r>
            <a:r>
              <a:rPr lang="en-US" sz="1100" i="1" dirty="0"/>
              <a:t>. Int.</a:t>
            </a:r>
            <a:r>
              <a:rPr lang="en-US" sz="1100" dirty="0"/>
              <a:t> 34:411–27, 2010.</a:t>
            </a:r>
          </a:p>
          <a:p>
            <a:r>
              <a:rPr lang="en-US" sz="1100" dirty="0"/>
              <a:t>33.	</a:t>
            </a:r>
            <a:r>
              <a:rPr lang="en-US" sz="1100" dirty="0" err="1"/>
              <a:t>Sturup</a:t>
            </a:r>
            <a:r>
              <a:rPr lang="en-US" sz="1100" dirty="0"/>
              <a:t>, J., H. C. </a:t>
            </a:r>
            <a:r>
              <a:rPr lang="en-US" sz="1100" dirty="0" err="1"/>
              <a:t>Thyregod</a:t>
            </a:r>
            <a:r>
              <a:rPr lang="en-US" sz="1100" dirty="0"/>
              <a:t>, J. S. Jensen, J. B. </a:t>
            </a:r>
            <a:r>
              <a:rPr lang="en-US" sz="1100" dirty="0" err="1"/>
              <a:t>Retpen</a:t>
            </a:r>
            <a:r>
              <a:rPr lang="en-US" sz="1100" dirty="0"/>
              <a:t>, G. </a:t>
            </a:r>
            <a:r>
              <a:rPr lang="en-US" sz="1100" dirty="0" err="1"/>
              <a:t>Boberg</a:t>
            </a:r>
            <a:r>
              <a:rPr lang="en-US" sz="1100" dirty="0"/>
              <a:t>, E. Rasmussen, and S. Jensen. Prosthetics and Orthotics International. </a:t>
            </a:r>
            <a:r>
              <a:rPr lang="en-US" sz="1100" i="1" dirty="0" err="1"/>
              <a:t>Prosthet</a:t>
            </a:r>
            <a:r>
              <a:rPr lang="en-US" sz="1100" i="1" dirty="0"/>
              <a:t>. </a:t>
            </a:r>
            <a:r>
              <a:rPr lang="en-US" sz="1100" i="1" dirty="0" err="1"/>
              <a:t>Orthot</a:t>
            </a:r>
            <a:r>
              <a:rPr lang="en-US" sz="1100" i="1" dirty="0"/>
              <a:t>. Int.</a:t>
            </a:r>
            <a:r>
              <a:rPr lang="en-US" sz="1100" dirty="0"/>
              <a:t> 12:50–52, 1988.</a:t>
            </a:r>
          </a:p>
          <a:p>
            <a:r>
              <a:rPr lang="en-US" sz="1100" dirty="0"/>
              <a:t>34.	Webster, G. The bionic hand with a human touch. , 2013.at &lt;http://www.cnn.com/2013/02/01/tech/bionic-hand-ilimb-prosthetic/index.html&gt;</a:t>
            </a:r>
          </a:p>
          <a:p>
            <a:r>
              <a:rPr lang="en-US" sz="1100" dirty="0"/>
              <a:t>35.	Wright, T. W., A. D. Hagen, and M. B. Wood. Prosthetic usage in major upper extremity amputations. </a:t>
            </a:r>
            <a:r>
              <a:rPr lang="en-US" sz="1100" i="1" dirty="0"/>
              <a:t>J. Hand Surg. Am.</a:t>
            </a:r>
            <a:r>
              <a:rPr lang="en-US" sz="1100" dirty="0"/>
              <a:t> 20:619–22, 1995.</a:t>
            </a:r>
          </a:p>
          <a:p>
            <a:r>
              <a:rPr lang="en-US" sz="1100" dirty="0"/>
              <a:t>36.	Biomedical Engineering Design at &lt;http://biomed.brown.edu/Courses/BI108/BI108_2003_Groups/Athletic_Prosthetics/Skeleton_labeled.jpg&gt;</a:t>
            </a:r>
          </a:p>
        </p:txBody>
      </p:sp>
    </p:spTree>
    <p:extLst>
      <p:ext uri="{BB962C8B-B14F-4D97-AF65-F5344CB8AC3E}">
        <p14:creationId xmlns:p14="http://schemas.microsoft.com/office/powerpoint/2010/main" val="1305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Upper limb prostheses have a long way to go</a:t>
            </a:r>
          </a:p>
          <a:p>
            <a:r>
              <a:rPr lang="en-US" sz="2400" dirty="0" smtClean="0"/>
              <a:t>Human hand and arm are complex</a:t>
            </a:r>
          </a:p>
          <a:p>
            <a:pPr lvl="1"/>
            <a:r>
              <a:rPr lang="en-US" sz="2400" dirty="0"/>
              <a:t>3</a:t>
            </a:r>
            <a:r>
              <a:rPr lang="en-US" sz="2400" dirty="0" smtClean="0"/>
              <a:t> degrees of freedom in shoulder</a:t>
            </a:r>
          </a:p>
          <a:p>
            <a:pPr lvl="1"/>
            <a:r>
              <a:rPr lang="en-US" sz="2400" dirty="0" smtClean="0"/>
              <a:t>1 degree of freedom in elbow</a:t>
            </a:r>
          </a:p>
          <a:p>
            <a:pPr lvl="1"/>
            <a:r>
              <a:rPr lang="en-US" sz="2400" dirty="0" smtClean="0"/>
              <a:t>27 degrees of freedom in hand and wrist</a:t>
            </a:r>
          </a:p>
          <a:p>
            <a:pPr lvl="1"/>
            <a:endParaRPr lang="en-US" sz="2400" dirty="0"/>
          </a:p>
        </p:txBody>
      </p:sp>
      <p:pic>
        <p:nvPicPr>
          <p:cNvPr id="2050" name="Picture 2" descr="http://www.dlr.de/rm/Portaldata/52/Resources/images/institute/robotersysteme/bionics/24dof(6deg3mm)g_2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00" y="1828800"/>
            <a:ext cx="2552366" cy="29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3800" y="4738498"/>
            <a:ext cx="2552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http://www.dlr.de/rm/Portaldata/52/Resources/images/institute/robotersysteme/bionics/24dof(6deg3mm)g_250px.png</a:t>
            </a:r>
          </a:p>
        </p:txBody>
      </p:sp>
    </p:spTree>
    <p:extLst>
      <p:ext uri="{BB962C8B-B14F-4D97-AF65-F5344CB8AC3E}">
        <p14:creationId xmlns:p14="http://schemas.microsoft.com/office/powerpoint/2010/main" val="2815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/>
          <a:lstStyle/>
          <a:p>
            <a:r>
              <a:rPr lang="en-US" sz="3200" dirty="0" smtClean="0"/>
              <a:t>Three general types of prosthetic devices:</a:t>
            </a:r>
          </a:p>
          <a:p>
            <a:pPr lvl="1"/>
            <a:r>
              <a:rPr lang="en-US" sz="3200" dirty="0" smtClean="0"/>
              <a:t>Passive</a:t>
            </a:r>
          </a:p>
          <a:p>
            <a:pPr lvl="1"/>
            <a:r>
              <a:rPr lang="en-US" sz="3200" dirty="0" smtClean="0"/>
              <a:t>Body-powered</a:t>
            </a:r>
          </a:p>
          <a:p>
            <a:pPr lvl="1"/>
            <a:r>
              <a:rPr lang="en-US" sz="3200" dirty="0" smtClean="0"/>
              <a:t>Externally-powered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ving-skin-634x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6" y="2971800"/>
            <a:ext cx="4876800" cy="30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801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800" dirty="0" smtClean="0"/>
              <a:t>Cosmetic</a:t>
            </a:r>
          </a:p>
          <a:p>
            <a:pPr lvl="1"/>
            <a:r>
              <a:rPr lang="en-US" sz="2800" dirty="0" smtClean="0"/>
              <a:t>Can be nearly indistinguishable from sound hand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800" dirty="0" smtClean="0"/>
              <a:t>Low functionality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602556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"Living Skin" by Touch Bionics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10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Body-powered Devices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2065" y="2364599"/>
            <a:ext cx="2916536" cy="378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 bwMode="auto">
          <a:xfrm>
            <a:off x="5257800" y="2422566"/>
            <a:ext cx="2628652" cy="370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912" y="1596241"/>
            <a:ext cx="3923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1857: Body Powered Shoulder Harness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William </a:t>
            </a:r>
            <a:r>
              <a:rPr lang="en-US" sz="2400" dirty="0" err="1" smtClean="0"/>
              <a:t>Selpho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96493" y="6068943"/>
            <a:ext cx="276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http://patentimages.storage.googleapis.com/pages/US1042413-0.png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98912" y="5715000"/>
            <a:ext cx="39235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https://www.google.com/patents/US18021?dq=1857+patent+to+William+Selpho&amp;hl=en&amp;sa=X&amp;ei=onVHUoGCIKqC2QXj3YDADg&amp;ved=0CDcQ6AEwAA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59156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1912: Split Hook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David </a:t>
            </a:r>
            <a:r>
              <a:rPr lang="en-US" sz="2400" dirty="0" err="1" smtClean="0"/>
              <a:t>Dorrace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Body-powered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800" dirty="0" smtClean="0"/>
              <a:t>Durable</a:t>
            </a:r>
          </a:p>
          <a:p>
            <a:pPr lvl="1"/>
            <a:r>
              <a:rPr lang="en-US" sz="2800" dirty="0" smtClean="0"/>
              <a:t>High level of accuracy and speed</a:t>
            </a:r>
          </a:p>
          <a:p>
            <a:pPr lvl="1"/>
            <a:r>
              <a:rPr lang="en-US" sz="2800" dirty="0" smtClean="0"/>
              <a:t>Less expensive: $4,000 - $8,000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800" dirty="0" smtClean="0"/>
              <a:t>Discomfort from shoulder harness</a:t>
            </a:r>
          </a:p>
          <a:p>
            <a:pPr lvl="1"/>
            <a:r>
              <a:rPr lang="en-US" sz="2800" dirty="0" smtClean="0"/>
              <a:t>Mechanical </a:t>
            </a:r>
            <a:r>
              <a:rPr lang="en-US" sz="2800" dirty="0"/>
              <a:t>a</a:t>
            </a:r>
            <a:r>
              <a:rPr lang="en-US" sz="2800" dirty="0" smtClean="0"/>
              <a:t>ppearance</a:t>
            </a:r>
          </a:p>
        </p:txBody>
      </p:sp>
    </p:spTree>
    <p:extLst>
      <p:ext uri="{BB962C8B-B14F-4D97-AF65-F5344CB8AC3E}">
        <p14:creationId xmlns:p14="http://schemas.microsoft.com/office/powerpoint/2010/main" val="3259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Body-powered Devices</a:t>
            </a:r>
            <a:endParaRPr lang="en-US" dirty="0"/>
          </a:p>
        </p:txBody>
      </p:sp>
      <p:pic>
        <p:nvPicPr>
          <p:cNvPr id="4098" name="Picture 2" descr="http://www.mtb-amputee.com/images/Ar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861288"/>
            <a:ext cx="3810000" cy="2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18" y="5533310"/>
            <a:ext cx="4050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http://www.mtb-amputee.com/images/Arm1.jpg</a:t>
            </a:r>
          </a:p>
        </p:txBody>
      </p:sp>
      <p:pic>
        <p:nvPicPr>
          <p:cNvPr id="4100" name="Picture 4" descr="http://www.oandplibrary.org/al/images/1955_03_026/tmp48A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85" y="2811043"/>
            <a:ext cx="3668896" cy="25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31185" y="5681406"/>
            <a:ext cx="3651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http://www.oandplibrary.org/al/images/1955_03_026/tmp48A-26.jpg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918" y="1795380"/>
            <a:ext cx="381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Transhumeral</a:t>
            </a:r>
            <a:endParaRPr lang="en-US" sz="3000" dirty="0"/>
          </a:p>
          <a:p>
            <a:r>
              <a:rPr lang="en-US" sz="3000" dirty="0" smtClean="0"/>
              <a:t>Device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351725" y="2043466"/>
            <a:ext cx="381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Harness System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46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Body-powered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Robohand</a:t>
            </a:r>
            <a:r>
              <a:rPr lang="en-US" sz="2400" dirty="0" smtClean="0"/>
              <a:t>-Richard Van As</a:t>
            </a:r>
          </a:p>
          <a:p>
            <a:pPr lvl="1"/>
            <a:r>
              <a:rPr lang="en-US" sz="2200" dirty="0" smtClean="0"/>
              <a:t>Low cost 3D printed prosthesis</a:t>
            </a:r>
          </a:p>
        </p:txBody>
      </p:sp>
      <p:pic>
        <p:nvPicPr>
          <p:cNvPr id="1026" name="Picture 2" descr="http://spectrum.ieee.org/img/MB_RH_1119_low-1368212473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0800"/>
            <a:ext cx="5257800" cy="38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100" y="646019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http://spectrum.ieee.org/img/MB_RH_1119_low-1368212473079.jpg</a:t>
            </a:r>
          </a:p>
        </p:txBody>
      </p:sp>
    </p:spTree>
    <p:extLst>
      <p:ext uri="{BB962C8B-B14F-4D97-AF65-F5344CB8AC3E}">
        <p14:creationId xmlns:p14="http://schemas.microsoft.com/office/powerpoint/2010/main" val="1005398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636</TotalTime>
  <Words>746</Words>
  <Application>Microsoft Office PowerPoint</Application>
  <PresentationFormat>On-screen Show (4:3)</PresentationFormat>
  <Paragraphs>207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Transradial Prosthetic Arm</vt:lpstr>
      <vt:lpstr>Background</vt:lpstr>
      <vt:lpstr>Background</vt:lpstr>
      <vt:lpstr>Existing Technology</vt:lpstr>
      <vt:lpstr>Passive Devices</vt:lpstr>
      <vt:lpstr>Body-powered Devices</vt:lpstr>
      <vt:lpstr>Body-powered Devices</vt:lpstr>
      <vt:lpstr>Body-powered Devices</vt:lpstr>
      <vt:lpstr>Body-powered Devices</vt:lpstr>
      <vt:lpstr>Externally-powered Devices</vt:lpstr>
      <vt:lpstr>Externally-powered Devices</vt:lpstr>
      <vt:lpstr>Need</vt:lpstr>
      <vt:lpstr>Patient Population</vt:lpstr>
      <vt:lpstr>Project Statement</vt:lpstr>
      <vt:lpstr>Design Specifications &amp; Scope</vt:lpstr>
      <vt:lpstr>Design Specifications &amp; Scope</vt:lpstr>
      <vt:lpstr>Preliminary Analysis</vt:lpstr>
      <vt:lpstr>Preliminary Analysis</vt:lpstr>
      <vt:lpstr>Preliminary Analysis</vt:lpstr>
      <vt:lpstr>Design Schedule</vt:lpstr>
      <vt:lpstr>Team Responsibilities</vt:lpstr>
      <vt:lpstr>References</vt:lpstr>
      <vt:lpstr>References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Transradial Prosthetic Arm</dc:title>
  <dc:creator>Kendall</dc:creator>
  <cp:lastModifiedBy>Henry</cp:lastModifiedBy>
  <cp:revision>101</cp:revision>
  <dcterms:created xsi:type="dcterms:W3CDTF">2013-09-30T04:03:39Z</dcterms:created>
  <dcterms:modified xsi:type="dcterms:W3CDTF">2013-10-02T12:26:37Z</dcterms:modified>
</cp:coreProperties>
</file>