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325" r:id="rId5"/>
    <p:sldId id="326" r:id="rId6"/>
    <p:sldId id="334" r:id="rId7"/>
    <p:sldId id="327" r:id="rId8"/>
    <p:sldId id="260" r:id="rId9"/>
    <p:sldId id="268" r:id="rId10"/>
    <p:sldId id="269" r:id="rId11"/>
    <p:sldId id="270" r:id="rId12"/>
    <p:sldId id="272" r:id="rId13"/>
    <p:sldId id="271" r:id="rId14"/>
    <p:sldId id="344" r:id="rId15"/>
    <p:sldId id="345" r:id="rId16"/>
    <p:sldId id="282" r:id="rId17"/>
    <p:sldId id="335" r:id="rId18"/>
    <p:sldId id="302" r:id="rId19"/>
    <p:sldId id="336" r:id="rId20"/>
    <p:sldId id="340" r:id="rId21"/>
    <p:sldId id="337" r:id="rId22"/>
    <p:sldId id="263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38" r:id="rId32"/>
    <p:sldId id="341" r:id="rId33"/>
    <p:sldId id="339" r:id="rId34"/>
    <p:sldId id="259" r:id="rId35"/>
    <p:sldId id="330" r:id="rId36"/>
    <p:sldId id="333" r:id="rId37"/>
    <p:sldId id="342" r:id="rId38"/>
    <p:sldId id="278" r:id="rId39"/>
    <p:sldId id="343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1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4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9BE092-2D5C-4F8E-9446-7607325C7E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A2DDF0-AA70-4159-8CCE-5D672919A09C}" type="datetimeFigureOut">
              <a:rPr lang="en-US" smtClean="0"/>
              <a:t>10/28/2013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Transradial Prosthetic 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Henry Lather</a:t>
            </a:r>
          </a:p>
          <a:p>
            <a:r>
              <a:rPr lang="en-US" dirty="0" smtClean="0"/>
              <a:t>Team Members: Kendall Gretsch and Kranti Peddada</a:t>
            </a:r>
          </a:p>
          <a:p>
            <a:r>
              <a:rPr lang="en-US" dirty="0" smtClean="0"/>
              <a:t>Mentors: Dr. Charles Goldfarb and Dr. Lindley Wall</a:t>
            </a:r>
          </a:p>
          <a:p>
            <a:r>
              <a:rPr lang="en-US" dirty="0" smtClean="0"/>
              <a:t>Website: www.transradialprostheticarm.weebly.com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169416" y="582036"/>
            <a:ext cx="4457001" cy="5617480"/>
            <a:chOff x="2121930" y="401772"/>
            <a:chExt cx="4457001" cy="561748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0" t="8235" r="17110" b="7272"/>
            <a:stretch/>
          </p:blipFill>
          <p:spPr bwMode="auto">
            <a:xfrm>
              <a:off x="3048001" y="401772"/>
              <a:ext cx="3530930" cy="412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1" idx="3"/>
              <a:endCxn id="39" idx="1"/>
            </p:cNvCxnSpPr>
            <p:nvPr/>
          </p:nvCxnSpPr>
          <p:spPr>
            <a:xfrm flipH="1">
              <a:off x="2198197" y="3544977"/>
              <a:ext cx="1019545" cy="1569680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18202970">
              <a:off x="3946577" y="2549561"/>
              <a:ext cx="491764" cy="9790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8212365">
              <a:off x="3669949" y="2683913"/>
              <a:ext cx="165684" cy="1373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2824366">
              <a:off x="4054710" y="2655835"/>
              <a:ext cx="45719" cy="59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206750" y="3039093"/>
              <a:ext cx="618262" cy="510557"/>
            </a:xfrm>
            <a:custGeom>
              <a:avLst/>
              <a:gdLst>
                <a:gd name="connsiteX0" fmla="*/ 0 w 660400"/>
                <a:gd name="connsiteY0" fmla="*/ 581025 h 581025"/>
                <a:gd name="connsiteX1" fmla="*/ 79375 w 660400"/>
                <a:gd name="connsiteY1" fmla="*/ 466725 h 581025"/>
                <a:gd name="connsiteX2" fmla="*/ 212725 w 660400"/>
                <a:gd name="connsiteY2" fmla="*/ 377825 h 581025"/>
                <a:gd name="connsiteX3" fmla="*/ 476250 w 660400"/>
                <a:gd name="connsiteY3" fmla="*/ 222250 h 581025"/>
                <a:gd name="connsiteX4" fmla="*/ 660400 w 660400"/>
                <a:gd name="connsiteY4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00" h="581025">
                  <a:moveTo>
                    <a:pt x="0" y="581025"/>
                  </a:moveTo>
                  <a:cubicBezTo>
                    <a:pt x="21960" y="540808"/>
                    <a:pt x="43921" y="500592"/>
                    <a:pt x="79375" y="466725"/>
                  </a:cubicBezTo>
                  <a:cubicBezTo>
                    <a:pt x="114829" y="432858"/>
                    <a:pt x="146579" y="418571"/>
                    <a:pt x="212725" y="377825"/>
                  </a:cubicBezTo>
                  <a:cubicBezTo>
                    <a:pt x="278871" y="337079"/>
                    <a:pt x="401638" y="285221"/>
                    <a:pt x="476250" y="222250"/>
                  </a:cubicBezTo>
                  <a:cubicBezTo>
                    <a:pt x="550862" y="159279"/>
                    <a:pt x="656696" y="31750"/>
                    <a:pt x="660400" y="0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8202970">
              <a:off x="3068990" y="3548281"/>
              <a:ext cx="191910" cy="15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21058397">
              <a:off x="2121930" y="5120141"/>
              <a:ext cx="99887" cy="379816"/>
            </a:xfrm>
            <a:custGeom>
              <a:avLst/>
              <a:gdLst>
                <a:gd name="connsiteX0" fmla="*/ 94399 w 94399"/>
                <a:gd name="connsiteY0" fmla="*/ 0 h 355600"/>
                <a:gd name="connsiteX1" fmla="*/ 11849 w 94399"/>
                <a:gd name="connsiteY1" fmla="*/ 139700 h 355600"/>
                <a:gd name="connsiteX2" fmla="*/ 2324 w 94399"/>
                <a:gd name="connsiteY2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399" h="355600">
                  <a:moveTo>
                    <a:pt x="94399" y="0"/>
                  </a:moveTo>
                  <a:cubicBezTo>
                    <a:pt x="60797" y="40216"/>
                    <a:pt x="27195" y="80433"/>
                    <a:pt x="11849" y="139700"/>
                  </a:cubicBezTo>
                  <a:cubicBezTo>
                    <a:pt x="-3497" y="198967"/>
                    <a:pt x="-587" y="277283"/>
                    <a:pt x="2324" y="355600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5" idx="3"/>
              <a:endCxn id="38" idx="1"/>
            </p:cNvCxnSpPr>
            <p:nvPr/>
          </p:nvCxnSpPr>
          <p:spPr>
            <a:xfrm flipH="1">
              <a:off x="3115776" y="4119334"/>
              <a:ext cx="1034555" cy="1569679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35" idx="3"/>
            </p:cNvCxnSpPr>
            <p:nvPr/>
          </p:nvCxnSpPr>
          <p:spPr>
            <a:xfrm flipH="1">
              <a:off x="4150331" y="3857038"/>
              <a:ext cx="166342" cy="262296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rot="18202970">
              <a:off x="4001579" y="4122638"/>
              <a:ext cx="191910" cy="15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8302102">
              <a:off x="4540563" y="3238262"/>
              <a:ext cx="165684" cy="1373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753068" y="5693620"/>
              <a:ext cx="368391" cy="325632"/>
            </a:xfrm>
            <a:custGeom>
              <a:avLst/>
              <a:gdLst>
                <a:gd name="connsiteX0" fmla="*/ 368391 w 368391"/>
                <a:gd name="connsiteY0" fmla="*/ 0 h 325632"/>
                <a:gd name="connsiteX1" fmla="*/ 273004 w 368391"/>
                <a:gd name="connsiteY1" fmla="*/ 157882 h 325632"/>
                <a:gd name="connsiteX2" fmla="*/ 171038 w 368391"/>
                <a:gd name="connsiteY2" fmla="*/ 246691 h 325632"/>
                <a:gd name="connsiteX3" fmla="*/ 0 w 368391"/>
                <a:gd name="connsiteY3" fmla="*/ 325632 h 32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91" h="325632">
                  <a:moveTo>
                    <a:pt x="368391" y="0"/>
                  </a:moveTo>
                  <a:cubicBezTo>
                    <a:pt x="337143" y="58383"/>
                    <a:pt x="305896" y="116767"/>
                    <a:pt x="273004" y="157882"/>
                  </a:cubicBezTo>
                  <a:cubicBezTo>
                    <a:pt x="240112" y="198997"/>
                    <a:pt x="216539" y="218733"/>
                    <a:pt x="171038" y="246691"/>
                  </a:cubicBezTo>
                  <a:cubicBezTo>
                    <a:pt x="125537" y="274649"/>
                    <a:pt x="29603" y="313023"/>
                    <a:pt x="0" y="325632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8202970">
              <a:off x="3072618" y="5532069"/>
              <a:ext cx="191910" cy="15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8202970">
              <a:off x="2155039" y="4957713"/>
              <a:ext cx="191910" cy="15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020116">
              <a:off x="3843500" y="2901458"/>
              <a:ext cx="65634" cy="1493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40" idx="0"/>
              <a:endCxn id="42" idx="3"/>
            </p:cNvCxnSpPr>
            <p:nvPr/>
          </p:nvCxnSpPr>
          <p:spPr>
            <a:xfrm flipV="1">
              <a:off x="3917717" y="2712467"/>
              <a:ext cx="131322" cy="201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rot="18202970">
              <a:off x="3900287" y="2715771"/>
              <a:ext cx="191910" cy="153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16673" y="3306917"/>
              <a:ext cx="419843" cy="550121"/>
            </a:xfrm>
            <a:custGeom>
              <a:avLst/>
              <a:gdLst>
                <a:gd name="connsiteX0" fmla="*/ 0 w 313184"/>
                <a:gd name="connsiteY0" fmla="*/ 465365 h 465365"/>
                <a:gd name="connsiteX1" fmla="*/ 62593 w 313184"/>
                <a:gd name="connsiteY1" fmla="*/ 367393 h 465365"/>
                <a:gd name="connsiteX2" fmla="*/ 304800 w 313184"/>
                <a:gd name="connsiteY2" fmla="*/ 228600 h 465365"/>
                <a:gd name="connsiteX3" fmla="*/ 234043 w 313184"/>
                <a:gd name="connsiteY3" fmla="*/ 0 h 46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84" h="465365">
                  <a:moveTo>
                    <a:pt x="0" y="465365"/>
                  </a:moveTo>
                  <a:cubicBezTo>
                    <a:pt x="5896" y="436109"/>
                    <a:pt x="11793" y="406854"/>
                    <a:pt x="62593" y="367393"/>
                  </a:cubicBezTo>
                  <a:cubicBezTo>
                    <a:pt x="113393" y="327932"/>
                    <a:pt x="276225" y="289832"/>
                    <a:pt x="304800" y="228600"/>
                  </a:cubicBezTo>
                  <a:cubicBezTo>
                    <a:pt x="333375" y="167368"/>
                    <a:pt x="283709" y="83684"/>
                    <a:pt x="234043" y="0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Body-powered,</a:t>
            </a:r>
            <a:br>
              <a:rPr lang="en-US" dirty="0" smtClean="0"/>
            </a:br>
            <a:r>
              <a:rPr lang="en-US" dirty="0" smtClean="0"/>
              <a:t>Elbow-controlled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2948381"/>
            <a:ext cx="2066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2 separate movements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Very limited range of motion</a:t>
            </a:r>
          </a:p>
        </p:txBody>
      </p:sp>
    </p:spTree>
    <p:extLst>
      <p:ext uri="{BB962C8B-B14F-4D97-AF65-F5344CB8AC3E}">
        <p14:creationId xmlns:p14="http://schemas.microsoft.com/office/powerpoint/2010/main" val="25858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7550" y="1041205"/>
            <a:ext cx="6047510" cy="5463640"/>
            <a:chOff x="519545" y="403760"/>
            <a:chExt cx="6047510" cy="5463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9" t="8275" r="17321" b="8245"/>
            <a:stretch/>
          </p:blipFill>
          <p:spPr bwMode="auto">
            <a:xfrm>
              <a:off x="3016332" y="403760"/>
              <a:ext cx="3550723" cy="407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4434963" y="1219200"/>
              <a:ext cx="683812" cy="432201"/>
            </a:xfrm>
            <a:custGeom>
              <a:avLst/>
              <a:gdLst>
                <a:gd name="connsiteX0" fmla="*/ 0 w 683812"/>
                <a:gd name="connsiteY0" fmla="*/ 177236 h 432201"/>
                <a:gd name="connsiteX1" fmla="*/ 310101 w 683812"/>
                <a:gd name="connsiteY1" fmla="*/ 431677 h 432201"/>
                <a:gd name="connsiteX2" fmla="*/ 683812 w 683812"/>
                <a:gd name="connsiteY2" fmla="*/ 105674 h 432201"/>
                <a:gd name="connsiteX3" fmla="*/ 310101 w 683812"/>
                <a:gd name="connsiteY3" fmla="*/ 2307 h 432201"/>
                <a:gd name="connsiteX4" fmla="*/ 0 w 683812"/>
                <a:gd name="connsiteY4" fmla="*/ 177236 h 4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12" h="432201">
                  <a:moveTo>
                    <a:pt x="0" y="177236"/>
                  </a:moveTo>
                  <a:cubicBezTo>
                    <a:pt x="0" y="248798"/>
                    <a:pt x="196132" y="443604"/>
                    <a:pt x="310101" y="431677"/>
                  </a:cubicBezTo>
                  <a:cubicBezTo>
                    <a:pt x="424070" y="419750"/>
                    <a:pt x="683812" y="177236"/>
                    <a:pt x="683812" y="105674"/>
                  </a:cubicBezTo>
                  <a:cubicBezTo>
                    <a:pt x="683812" y="34112"/>
                    <a:pt x="422744" y="-10945"/>
                    <a:pt x="310101" y="2307"/>
                  </a:cubicBezTo>
                  <a:cubicBezTo>
                    <a:pt x="197458" y="15559"/>
                    <a:pt x="0" y="105674"/>
                    <a:pt x="0" y="1772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1211150">
              <a:off x="4849347" y="1504994"/>
              <a:ext cx="188358" cy="13146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8202970">
              <a:off x="2561848" y="5171983"/>
              <a:ext cx="191910" cy="399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286000" y="5305705"/>
              <a:ext cx="315584" cy="485495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19644558">
              <a:off x="4648200" y="1317360"/>
              <a:ext cx="152400" cy="139900"/>
            </a:xfrm>
            <a:prstGeom prst="rect">
              <a:avLst/>
            </a:prstGeom>
            <a:solidFill>
              <a:srgbClr val="A51E1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38400" y="5381730"/>
              <a:ext cx="289992" cy="485670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486778" y="1416818"/>
              <a:ext cx="1170633" cy="2265903"/>
            </a:xfrm>
            <a:custGeom>
              <a:avLst/>
              <a:gdLst>
                <a:gd name="connsiteX0" fmla="*/ 1170633 w 1170633"/>
                <a:gd name="connsiteY0" fmla="*/ 0 h 2265903"/>
                <a:gd name="connsiteX1" fmla="*/ 783771 w 1170633"/>
                <a:gd name="connsiteY1" fmla="*/ 552659 h 2265903"/>
                <a:gd name="connsiteX2" fmla="*/ 552659 w 1170633"/>
                <a:gd name="connsiteY2" fmla="*/ 1261068 h 2265903"/>
                <a:gd name="connsiteX3" fmla="*/ 241160 w 1170633"/>
                <a:gd name="connsiteY3" fmla="*/ 1874017 h 2265903"/>
                <a:gd name="connsiteX4" fmla="*/ 0 w 1170633"/>
                <a:gd name="connsiteY4" fmla="*/ 2265903 h 226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633" h="2265903">
                  <a:moveTo>
                    <a:pt x="1170633" y="0"/>
                  </a:moveTo>
                  <a:cubicBezTo>
                    <a:pt x="1028700" y="171240"/>
                    <a:pt x="886767" y="342481"/>
                    <a:pt x="783771" y="552659"/>
                  </a:cubicBezTo>
                  <a:cubicBezTo>
                    <a:pt x="680775" y="762837"/>
                    <a:pt x="643094" y="1040842"/>
                    <a:pt x="552659" y="1261068"/>
                  </a:cubicBezTo>
                  <a:cubicBezTo>
                    <a:pt x="462224" y="1481294"/>
                    <a:pt x="333270" y="1706545"/>
                    <a:pt x="241160" y="1874017"/>
                  </a:cubicBezTo>
                  <a:cubicBezTo>
                    <a:pt x="149050" y="2041489"/>
                    <a:pt x="52754" y="2203938"/>
                    <a:pt x="0" y="226590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 flipV="1">
              <a:off x="2424545" y="1498564"/>
              <a:ext cx="1723342" cy="5256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9545" y="1639538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Sensor</a:t>
              </a:r>
              <a:endParaRPr lang="en-US" sz="4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Externally-powered,</a:t>
            </a:r>
            <a:br>
              <a:rPr lang="en-US" dirty="0" smtClean="0"/>
            </a:br>
            <a:r>
              <a:rPr lang="en-US" dirty="0" smtClean="0"/>
              <a:t>Shoulder-controlled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381657"/>
            <a:ext cx="206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Sensor can distinguish 2 </a:t>
            </a:r>
            <a:r>
              <a:rPr lang="en-US" sz="2400" dirty="0" smtClean="0"/>
              <a:t>independent movements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98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8291" y="625472"/>
            <a:ext cx="6325590" cy="5475514"/>
            <a:chOff x="253340" y="391886"/>
            <a:chExt cx="6325590" cy="547551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8" t="8032" r="17112" b="8731"/>
            <a:stretch/>
          </p:blipFill>
          <p:spPr bwMode="auto">
            <a:xfrm>
              <a:off x="2962730" y="391886"/>
              <a:ext cx="3616200" cy="406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8202970">
              <a:off x="2561848" y="5171983"/>
              <a:ext cx="191910" cy="399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2286000" y="5305705"/>
              <a:ext cx="315584" cy="485495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438400" y="5381730"/>
              <a:ext cx="289992" cy="485670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68324" y="2514600"/>
              <a:ext cx="588813" cy="1565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3340" y="1745159"/>
              <a:ext cx="31283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Microphone</a:t>
              </a:r>
              <a:endParaRPr lang="en-US" sz="4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57137" y="4080313"/>
              <a:ext cx="284301" cy="284017"/>
              <a:chOff x="4267200" y="4267200"/>
              <a:chExt cx="284301" cy="284017"/>
            </a:xfrm>
          </p:grpSpPr>
          <p:pic>
            <p:nvPicPr>
              <p:cNvPr id="12" name="Picture 11" descr="http://www.jensenheavyduty.com/media/catalog/product/cache/3/image/9df78eab33525d08d6e5fb8d27136e95/1/1/1102094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921" y="4281906"/>
                <a:ext cx="254858" cy="254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4267200" y="4267200"/>
                <a:ext cx="284301" cy="284017"/>
              </a:xfrm>
              <a:prstGeom prst="ellipse">
                <a:avLst/>
              </a:prstGeom>
              <a:noFill/>
              <a:ln w="825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Externally-powered,</a:t>
            </a:r>
            <a:br>
              <a:rPr lang="en-US" dirty="0" smtClean="0"/>
            </a:br>
            <a:r>
              <a:rPr lang="en-US" dirty="0" smtClean="0"/>
              <a:t>Voice-controlled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0530" y="3473714"/>
            <a:ext cx="206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Socially disruptive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Would not work in high-noise places</a:t>
            </a:r>
          </a:p>
        </p:txBody>
      </p:sp>
    </p:spTree>
    <p:extLst>
      <p:ext uri="{BB962C8B-B14F-4D97-AF65-F5344CB8AC3E}">
        <p14:creationId xmlns:p14="http://schemas.microsoft.com/office/powerpoint/2010/main" val="28038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3770" y="548223"/>
            <a:ext cx="5714000" cy="5475514"/>
            <a:chOff x="864929" y="391886"/>
            <a:chExt cx="5714000" cy="54755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0" t="8032" r="17112" b="8591"/>
            <a:stretch/>
          </p:blipFill>
          <p:spPr bwMode="auto">
            <a:xfrm>
              <a:off x="3040082" y="391886"/>
              <a:ext cx="3538847" cy="406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202970">
              <a:off x="2561848" y="5171983"/>
              <a:ext cx="191910" cy="3990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286000" y="5305705"/>
              <a:ext cx="315584" cy="485495"/>
            </a:xfrm>
            <a:prstGeom prst="line">
              <a:avLst/>
            </a:prstGeom>
            <a:noFill/>
            <a:ln w="2349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H="1">
              <a:off x="2438400" y="5381730"/>
              <a:ext cx="289992" cy="485670"/>
            </a:xfrm>
            <a:prstGeom prst="line">
              <a:avLst/>
            </a:prstGeom>
            <a:noFill/>
            <a:ln w="2349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 rot="18140829">
              <a:off x="3240913" y="3810001"/>
              <a:ext cx="548640" cy="54505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8140829">
              <a:off x="3277500" y="4038121"/>
              <a:ext cx="152400" cy="15240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8140829">
              <a:off x="3474620" y="4162963"/>
              <a:ext cx="152400" cy="15240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8140829">
              <a:off x="3403346" y="3839414"/>
              <a:ext cx="152400" cy="15240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8140829">
              <a:off x="3600467" y="3964256"/>
              <a:ext cx="152400" cy="152400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438400" y="2518104"/>
              <a:ext cx="810153" cy="139751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864929" y="1748663"/>
              <a:ext cx="19934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Buttons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Externally-powered,</a:t>
            </a:r>
            <a:br>
              <a:rPr lang="en-US" dirty="0" smtClean="0"/>
            </a:br>
            <a:r>
              <a:rPr lang="en-US" dirty="0" smtClean="0"/>
              <a:t>Button-controlled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0530" y="3462273"/>
            <a:ext cx="2066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Simple </a:t>
            </a:r>
            <a:r>
              <a:rPr lang="en-US" sz="2400" dirty="0" smtClean="0"/>
              <a:t>and </a:t>
            </a:r>
            <a:r>
              <a:rPr lang="en-US" sz="2400" dirty="0" smtClean="0"/>
              <a:t>reliable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Requires use of other </a:t>
            </a:r>
            <a:r>
              <a:rPr lang="en-US" sz="2400" dirty="0" smtClean="0"/>
              <a:t>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3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General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Body-powered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Uncomfortable</a:t>
            </a:r>
          </a:p>
          <a:p>
            <a:r>
              <a:rPr lang="en-US" dirty="0" smtClean="0"/>
              <a:t>Can fatigue user</a:t>
            </a:r>
          </a:p>
          <a:p>
            <a:r>
              <a:rPr lang="en-US" dirty="0" smtClean="0"/>
              <a:t>Hard to use</a:t>
            </a:r>
          </a:p>
          <a:p>
            <a:r>
              <a:rPr lang="en-US" dirty="0" smtClean="0"/>
              <a:t>Mechanical parts visible</a:t>
            </a:r>
          </a:p>
          <a:p>
            <a:r>
              <a:rPr lang="en-US" dirty="0" smtClean="0"/>
              <a:t>Hard to Don/Doff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Light-weight</a:t>
            </a:r>
          </a:p>
          <a:p>
            <a:r>
              <a:rPr lang="en-US" dirty="0" smtClean="0"/>
              <a:t>Durable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Externally-powered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Comfortable</a:t>
            </a:r>
          </a:p>
          <a:p>
            <a:r>
              <a:rPr lang="en-US" dirty="0" smtClean="0"/>
              <a:t>No fatigue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Mechanical parts hidden</a:t>
            </a:r>
          </a:p>
          <a:p>
            <a:r>
              <a:rPr lang="en-US" dirty="0" smtClean="0"/>
              <a:t>Easy to Don/Doff</a:t>
            </a:r>
          </a:p>
          <a:p>
            <a:r>
              <a:rPr lang="en-US" dirty="0" smtClean="0"/>
              <a:t>Higher cost</a:t>
            </a:r>
          </a:p>
          <a:p>
            <a:r>
              <a:rPr lang="en-US" dirty="0" smtClean="0"/>
              <a:t>Heavier</a:t>
            </a:r>
          </a:p>
          <a:p>
            <a:r>
              <a:rPr lang="en-US" dirty="0" smtClean="0"/>
              <a:t>Less durable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7637" y="198119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329" y="242702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6568" y="284707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9266" y="326938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3437" y="373790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9355" y="415636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7983" y="458909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1879" y="505629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General Features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Body-powered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Easily scales to different sizes</a:t>
            </a:r>
          </a:p>
          <a:p>
            <a:r>
              <a:rPr lang="en-US" dirty="0" smtClean="0"/>
              <a:t>Sensory feedback through effort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Externally-powered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Higher maintenance</a:t>
            </a:r>
          </a:p>
          <a:p>
            <a:r>
              <a:rPr lang="en-US" dirty="0" smtClean="0"/>
              <a:t>Electronic components do not easily scale</a:t>
            </a:r>
          </a:p>
          <a:p>
            <a:r>
              <a:rPr lang="en-US" dirty="0" smtClean="0"/>
              <a:t>No sensory feedback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98119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4979" y="239669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9179" y="322769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70764"/>
              </p:ext>
            </p:extLst>
          </p:nvPr>
        </p:nvGraphicFramePr>
        <p:xfrm>
          <a:off x="228599" y="1447800"/>
          <a:ext cx="8222973" cy="3886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858"/>
                <a:gridCol w="836780"/>
                <a:gridCol w="1062067"/>
                <a:gridCol w="1062067"/>
                <a:gridCol w="1062067"/>
                <a:gridCol w="1062067"/>
                <a:gridCol w="1062067"/>
              </a:tblGrid>
              <a:tr h="25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Actuation and 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Body-powered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Externally-powered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Shoulder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Elbow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Shoulder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Voice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Button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Hinderance to Daily Life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Comfort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Ease of Use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Aesthetics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Force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Don/Doff 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Durability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Maintenance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Scalability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Sensory Feedback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</a:tr>
              <a:tr h="241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ctr"/>
                </a:tc>
              </a:tr>
              <a:tr h="253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69" marR="12069" marT="1206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Pugh Chart Selection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143" y="1919370"/>
            <a:ext cx="8229600" cy="2857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63682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Our mentors strongly preferred the Externally-powered, Shoulder-controlled device as well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257800" y="4876800"/>
            <a:ext cx="1066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 We Evaluated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1344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Actuation and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75480"/>
            <a:ext cx="2286000" cy="64633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Socket Design and Fabrication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5663" y="36986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Terminal Device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Design and Fabrication: 3D Printed Socket Chosen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384"/>
            <a:ext cx="381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Custom made</a:t>
            </a:r>
          </a:p>
          <a:p>
            <a:pPr lvl="1"/>
            <a:r>
              <a:rPr lang="en-US" dirty="0" smtClean="0"/>
              <a:t>Maximize fit and comfort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3D scan of residual limb</a:t>
            </a:r>
          </a:p>
          <a:p>
            <a:pPr lvl="1"/>
            <a:r>
              <a:rPr lang="en-US" dirty="0" smtClean="0"/>
              <a:t>Negative of scan for socket model</a:t>
            </a:r>
          </a:p>
          <a:p>
            <a:pPr lvl="1"/>
            <a:r>
              <a:rPr lang="en-US" dirty="0" smtClean="0"/>
              <a:t>Print</a:t>
            </a:r>
          </a:p>
          <a:p>
            <a:r>
              <a:rPr lang="en-US" dirty="0"/>
              <a:t>Fast and </a:t>
            </a:r>
            <a:r>
              <a:rPr lang="en-US" dirty="0" smtClean="0"/>
              <a:t>inexpensive</a:t>
            </a:r>
          </a:p>
          <a:p>
            <a:r>
              <a:rPr lang="en-US" dirty="0" smtClean="0"/>
              <a:t>Less durable than traditional </a:t>
            </a:r>
            <a:r>
              <a:rPr lang="en-US" dirty="0" smtClean="0"/>
              <a:t>socket</a:t>
            </a:r>
            <a:endParaRPr lang="en-US" dirty="0" smtClean="0"/>
          </a:p>
        </p:txBody>
      </p:sp>
      <p:pic>
        <p:nvPicPr>
          <p:cNvPr id="4" name="Picture 2" descr="http://store.solidoodle.com/image/cache/data/SOLIDOODLE3%20PERSPECTIVE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28" y="1763972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4128" y="5078672"/>
            <a:ext cx="190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http://store.solidoodle.com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0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 We Evaluated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1344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Actuation and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7548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Socket Design and Fabrication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5663" y="3698600"/>
            <a:ext cx="228600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Suspension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Terminal Device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.turbosquid.com/Preview/2011/11/28__11_14_37/arm%20front.jpg33e95c42-11f5-43f7-9e9d-8ea23e0b67f8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/>
        </p:blipFill>
        <p:spPr bwMode="auto">
          <a:xfrm>
            <a:off x="1447800" y="1413164"/>
            <a:ext cx="51816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Transradial Limb Amputation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3532909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1054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114800"/>
            <a:ext cx="228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8500" y="6400800"/>
            <a:ext cx="16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preview.turbosquid.com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532909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1/3 proximal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2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System Chosen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 liner with locking </a:t>
            </a:r>
            <a:r>
              <a:rPr lang="en-US" dirty="0"/>
              <a:t>p</a:t>
            </a:r>
            <a:r>
              <a:rPr lang="en-US" dirty="0" smtClean="0"/>
              <a:t>in</a:t>
            </a:r>
          </a:p>
          <a:p>
            <a:r>
              <a:rPr lang="en-US" dirty="0" smtClean="0"/>
              <a:t>Sock slides on easily with one hand</a:t>
            </a:r>
          </a:p>
          <a:p>
            <a:r>
              <a:rPr lang="en-US" dirty="0" smtClean="0"/>
              <a:t>Locking pin secures socket to limb</a:t>
            </a:r>
            <a:endParaRPr lang="en-US" dirty="0"/>
          </a:p>
        </p:txBody>
      </p:sp>
      <p:pic>
        <p:nvPicPr>
          <p:cNvPr id="1026" name="Picture 2" descr="http://www.easyliner.com/images/products/large/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7585" r="32789"/>
          <a:stretch/>
        </p:blipFill>
        <p:spPr bwMode="auto">
          <a:xfrm>
            <a:off x="4724400" y="3124200"/>
            <a:ext cx="2900854" cy="3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2654" y="6181203"/>
            <a:ext cx="1752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www.easyliner.com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96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 We Evaluated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1344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Actuation and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7548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Socket Design and Fabrication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5663" y="36986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Terminal Device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Device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15200" cy="4800600"/>
          </a:xfrm>
        </p:spPr>
        <p:txBody>
          <a:bodyPr/>
          <a:lstStyle/>
          <a:p>
            <a:r>
              <a:rPr lang="en-US" dirty="0" smtClean="0"/>
              <a:t>Customizable Terminal Devices</a:t>
            </a:r>
          </a:p>
          <a:p>
            <a:pPr lvl="1"/>
            <a:r>
              <a:rPr lang="en-US" dirty="0" err="1" smtClean="0"/>
              <a:t>Robohand</a:t>
            </a:r>
            <a:endParaRPr lang="en-US" dirty="0" smtClean="0"/>
          </a:p>
          <a:p>
            <a:pPr lvl="1"/>
            <a:r>
              <a:rPr lang="en-US" dirty="0" smtClean="0"/>
              <a:t>Single joint, Lever-based Hand</a:t>
            </a:r>
          </a:p>
          <a:p>
            <a:pPr lvl="1"/>
            <a:r>
              <a:rPr lang="en-US" dirty="0" smtClean="0"/>
              <a:t>The Mitten</a:t>
            </a:r>
          </a:p>
          <a:p>
            <a:r>
              <a:rPr lang="en-US" dirty="0" smtClean="0"/>
              <a:t>Commercial Terminal Devices</a:t>
            </a:r>
          </a:p>
          <a:p>
            <a:pPr lvl="1"/>
            <a:r>
              <a:rPr lang="en-US" dirty="0" smtClean="0"/>
              <a:t>TRS Hook (Buy)</a:t>
            </a:r>
          </a:p>
          <a:p>
            <a:pPr lvl="1"/>
            <a:r>
              <a:rPr lang="en-US" dirty="0" err="1" smtClean="0"/>
              <a:t>Hosmer</a:t>
            </a:r>
            <a:r>
              <a:rPr lang="en-US" dirty="0" smtClean="0"/>
              <a:t> APRL Hook (Buy)</a:t>
            </a:r>
          </a:p>
          <a:p>
            <a:pPr lvl="1"/>
            <a:r>
              <a:rPr lang="en-US" dirty="0" err="1" smtClean="0"/>
              <a:t>Hosmer</a:t>
            </a:r>
            <a:r>
              <a:rPr lang="en-US" dirty="0" smtClean="0"/>
              <a:t> APRL Hand (Buy)</a:t>
            </a:r>
          </a:p>
          <a:p>
            <a:pPr lvl="1"/>
            <a:r>
              <a:rPr lang="en-US" dirty="0" smtClean="0"/>
              <a:t>Soft Hands (Buy)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Robohand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43400"/>
            <a:ext cx="7620000" cy="2057400"/>
          </a:xfrm>
        </p:spPr>
        <p:txBody>
          <a:bodyPr/>
          <a:lstStyle/>
          <a:p>
            <a:r>
              <a:rPr lang="en-US" dirty="0" smtClean="0"/>
              <a:t>Existing low-cost solution</a:t>
            </a:r>
          </a:p>
          <a:p>
            <a:r>
              <a:rPr lang="en-US" dirty="0" smtClean="0"/>
              <a:t>Open-source CAD files</a:t>
            </a:r>
          </a:p>
          <a:p>
            <a:r>
              <a:rPr lang="en-US" dirty="0" smtClean="0"/>
              <a:t>2 joints in each finger</a:t>
            </a:r>
          </a:p>
          <a:p>
            <a:endParaRPr lang="en-US" dirty="0"/>
          </a:p>
        </p:txBody>
      </p:sp>
      <p:pic>
        <p:nvPicPr>
          <p:cNvPr id="3" name="Picture 2" descr="http://thingiverse-production.s3.amazonaws.com/renders/bf/32/b2/cf/c8/_MG_7675_preview_feature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32479" r="1284" b="22835"/>
          <a:stretch/>
        </p:blipFill>
        <p:spPr bwMode="auto">
          <a:xfrm>
            <a:off x="607325" y="1315872"/>
            <a:ext cx="7078214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3906672"/>
            <a:ext cx="23583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http://www.thingiverse.com/thing:92937</a:t>
            </a:r>
          </a:p>
        </p:txBody>
      </p:sp>
    </p:spTree>
    <p:extLst>
      <p:ext uri="{BB962C8B-B14F-4D97-AF65-F5344CB8AC3E}">
        <p14:creationId xmlns:p14="http://schemas.microsoft.com/office/powerpoint/2010/main" val="22775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Joint, Lever-based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by our team</a:t>
            </a:r>
          </a:p>
          <a:p>
            <a:r>
              <a:rPr lang="en-US" dirty="0" smtClean="0"/>
              <a:t>Similar in form and function to the </a:t>
            </a:r>
            <a:r>
              <a:rPr lang="en-US" dirty="0" err="1" smtClean="0"/>
              <a:t>Robohand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5777" y="3366540"/>
            <a:ext cx="2250806" cy="2133672"/>
            <a:chOff x="1902534" y="2514600"/>
            <a:chExt cx="2250806" cy="213367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2590872"/>
              <a:ext cx="419540" cy="2057400"/>
              <a:chOff x="6248400" y="2438400"/>
              <a:chExt cx="419540" cy="2057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248400" y="2438400"/>
                <a:ext cx="3810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62700" y="2705702"/>
                <a:ext cx="266700" cy="1518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361819" y="3162637"/>
                <a:ext cx="266700" cy="1518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62700" y="3619572"/>
                <a:ext cx="266700" cy="1518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62700" y="4076507"/>
                <a:ext cx="266700" cy="1518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90859" y="2730087"/>
                <a:ext cx="77081" cy="10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79089" y="3187022"/>
                <a:ext cx="77081" cy="10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90859" y="3643956"/>
                <a:ext cx="77081" cy="10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90859" y="4100891"/>
                <a:ext cx="77081" cy="10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095500" y="4496417"/>
              <a:ext cx="1638300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2590872"/>
              <a:ext cx="1905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3391036"/>
              <a:ext cx="190500" cy="571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2534" y="3039939"/>
              <a:ext cx="190500" cy="142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095500" y="2514600"/>
              <a:ext cx="1638300" cy="343573"/>
              <a:chOff x="2095500" y="2514600"/>
              <a:chExt cx="1638300" cy="34357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095500" y="2590872"/>
                <a:ext cx="1638300" cy="2673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3314736" y="2552736"/>
                <a:ext cx="152328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3314736" y="2499324"/>
                <a:ext cx="152328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649344" y="2590763"/>
              <a:ext cx="1905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53429" y="2762263"/>
            <a:ext cx="3877213" cy="2467914"/>
            <a:chOff x="1990186" y="1910323"/>
            <a:chExt cx="3877213" cy="2467914"/>
          </a:xfrm>
        </p:grpSpPr>
        <p:grpSp>
          <p:nvGrpSpPr>
            <p:cNvPr id="25" name="Group 24"/>
            <p:cNvGrpSpPr/>
            <p:nvPr/>
          </p:nvGrpSpPr>
          <p:grpSpPr>
            <a:xfrm>
              <a:off x="2853340" y="4282154"/>
              <a:ext cx="868680" cy="47243"/>
              <a:chOff x="2852285" y="4253363"/>
              <a:chExt cx="868680" cy="4724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2852285" y="4253363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852285" y="4300532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853340" y="3819981"/>
              <a:ext cx="868680" cy="47243"/>
              <a:chOff x="2852285" y="4253363"/>
              <a:chExt cx="868680" cy="47243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2852285" y="4253363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852285" y="4300532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853340" y="3367415"/>
              <a:ext cx="868680" cy="47243"/>
              <a:chOff x="2852285" y="4253363"/>
              <a:chExt cx="868680" cy="4724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2852285" y="4253363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852285" y="4300532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850762" y="2923385"/>
              <a:ext cx="868680" cy="47243"/>
              <a:chOff x="2852285" y="4253363"/>
              <a:chExt cx="868680" cy="47243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2852285" y="4253363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852285" y="4300532"/>
                <a:ext cx="868680" cy="74"/>
              </a:xfrm>
              <a:prstGeom prst="line">
                <a:avLst/>
              </a:prstGeom>
              <a:ln w="15875">
                <a:solidFill>
                  <a:srgbClr val="CB97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3848100" y="2858173"/>
              <a:ext cx="1638300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47218" y="3315109"/>
              <a:ext cx="2020181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48100" y="3772044"/>
              <a:ext cx="1638300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47218" y="4226382"/>
              <a:ext cx="1258182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7906245">
              <a:off x="3159866" y="2210578"/>
              <a:ext cx="828565" cy="2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1"/>
            </p:cNvCxnSpPr>
            <p:nvPr/>
          </p:nvCxnSpPr>
          <p:spPr>
            <a:xfrm flipH="1">
              <a:off x="2000250" y="2934101"/>
              <a:ext cx="1847850" cy="5328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</p:cNvCxnSpPr>
            <p:nvPr/>
          </p:nvCxnSpPr>
          <p:spPr>
            <a:xfrm flipH="1">
              <a:off x="2000250" y="3391037"/>
              <a:ext cx="1846968" cy="1905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</p:cNvCxnSpPr>
            <p:nvPr/>
          </p:nvCxnSpPr>
          <p:spPr>
            <a:xfrm flipH="1" flipV="1">
              <a:off x="1990186" y="3714823"/>
              <a:ext cx="1857914" cy="1331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1"/>
            </p:cNvCxnSpPr>
            <p:nvPr/>
          </p:nvCxnSpPr>
          <p:spPr>
            <a:xfrm flipH="1" flipV="1">
              <a:off x="2008876" y="3867224"/>
              <a:ext cx="1838342" cy="4350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1"/>
            </p:cNvCxnSpPr>
            <p:nvPr/>
          </p:nvCxnSpPr>
          <p:spPr>
            <a:xfrm flipH="1">
              <a:off x="2074608" y="2688900"/>
              <a:ext cx="1302260" cy="4266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29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Joint, Lever-based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57" y="1781339"/>
            <a:ext cx="7620000" cy="4800600"/>
          </a:xfrm>
        </p:spPr>
        <p:txBody>
          <a:bodyPr/>
          <a:lstStyle/>
          <a:p>
            <a:r>
              <a:rPr lang="en-US" dirty="0" smtClean="0"/>
              <a:t>Each finger has two levers</a:t>
            </a:r>
          </a:p>
          <a:p>
            <a:pPr lvl="1"/>
            <a:r>
              <a:rPr lang="en-US" dirty="0" smtClean="0"/>
              <a:t>One for restoring force</a:t>
            </a:r>
          </a:p>
          <a:p>
            <a:pPr lvl="1"/>
            <a:r>
              <a:rPr lang="en-US" dirty="0" smtClean="0"/>
              <a:t>One for actuating </a:t>
            </a:r>
            <a:r>
              <a:rPr lang="en-US" dirty="0" smtClean="0"/>
              <a:t>force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375645" y="4557086"/>
            <a:ext cx="3287249" cy="1066800"/>
            <a:chOff x="1786710" y="2896483"/>
            <a:chExt cx="3287249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2819400" y="2896483"/>
              <a:ext cx="2254559" cy="1066800"/>
              <a:chOff x="2819400" y="2896483"/>
              <a:chExt cx="2254559" cy="1066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71800" y="3276600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2453159">
                <a:off x="4616759" y="3657600"/>
                <a:ext cx="4572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>
              <a:xfrm rot="12022540">
                <a:off x="3970084" y="3400354"/>
                <a:ext cx="762000" cy="284443"/>
              </a:xfrm>
              <a:prstGeom prst="trapezoid">
                <a:avLst>
                  <a:gd name="adj" fmla="val 388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819400" y="2896483"/>
                <a:ext cx="152400" cy="1066800"/>
                <a:chOff x="2819400" y="2896483"/>
                <a:chExt cx="152400" cy="10668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819400" y="2896483"/>
                  <a:ext cx="152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854852" y="3845452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854852" y="2931052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854852" y="3389135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Freeform 5"/>
            <p:cNvSpPr/>
            <p:nvPr/>
          </p:nvSpPr>
          <p:spPr>
            <a:xfrm>
              <a:off x="1979430" y="3886200"/>
              <a:ext cx="919980" cy="76796"/>
            </a:xfrm>
            <a:custGeom>
              <a:avLst/>
              <a:gdLst>
                <a:gd name="connsiteX0" fmla="*/ 919980 w 919980"/>
                <a:gd name="connsiteY0" fmla="*/ 7620 h 76796"/>
                <a:gd name="connsiteX1" fmla="*/ 691380 w 919980"/>
                <a:gd name="connsiteY1" fmla="*/ 53340 h 76796"/>
                <a:gd name="connsiteX2" fmla="*/ 74160 w 919980"/>
                <a:gd name="connsiteY2" fmla="*/ 76200 h 76796"/>
                <a:gd name="connsiteX3" fmla="*/ 97020 w 919980"/>
                <a:gd name="connsiteY3" fmla="*/ 30480 h 76796"/>
                <a:gd name="connsiteX4" fmla="*/ 847590 w 919980"/>
                <a:gd name="connsiteY4" fmla="*/ 0 h 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980" h="76796">
                  <a:moveTo>
                    <a:pt x="919980" y="7620"/>
                  </a:moveTo>
                  <a:cubicBezTo>
                    <a:pt x="876165" y="24765"/>
                    <a:pt x="832350" y="41910"/>
                    <a:pt x="691380" y="53340"/>
                  </a:cubicBezTo>
                  <a:cubicBezTo>
                    <a:pt x="550410" y="64770"/>
                    <a:pt x="173220" y="80010"/>
                    <a:pt x="74160" y="76200"/>
                  </a:cubicBezTo>
                  <a:cubicBezTo>
                    <a:pt x="-24900" y="72390"/>
                    <a:pt x="-31885" y="43180"/>
                    <a:pt x="97020" y="30480"/>
                  </a:cubicBezTo>
                  <a:cubicBezTo>
                    <a:pt x="225925" y="17780"/>
                    <a:pt x="723130" y="4445"/>
                    <a:pt x="847590" y="0"/>
                  </a:cubicBezTo>
                </a:path>
              </a:pathLst>
            </a:custGeom>
            <a:noFill/>
            <a:ln>
              <a:solidFill>
                <a:srgbClr val="CB97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786710" y="2971800"/>
              <a:ext cx="1114186" cy="6021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375645" y="3993283"/>
            <a:ext cx="3168707" cy="1630603"/>
            <a:chOff x="1787010" y="2336955"/>
            <a:chExt cx="3168707" cy="1630603"/>
          </a:xfrm>
        </p:grpSpPr>
        <p:grpSp>
          <p:nvGrpSpPr>
            <p:cNvPr id="17" name="Group 16"/>
            <p:cNvGrpSpPr/>
            <p:nvPr/>
          </p:nvGrpSpPr>
          <p:grpSpPr>
            <a:xfrm rot="19656767">
              <a:off x="2701158" y="2336955"/>
              <a:ext cx="2254559" cy="1066800"/>
              <a:chOff x="2819400" y="2896483"/>
              <a:chExt cx="2254559" cy="1066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71800" y="3276600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2453159">
                <a:off x="4616759" y="3657600"/>
                <a:ext cx="4572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 rot="12022540">
                <a:off x="3970084" y="3400354"/>
                <a:ext cx="762000" cy="284443"/>
              </a:xfrm>
              <a:prstGeom prst="trapezoid">
                <a:avLst>
                  <a:gd name="adj" fmla="val 388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819400" y="2896483"/>
                <a:ext cx="152400" cy="1066800"/>
                <a:chOff x="2819400" y="2896483"/>
                <a:chExt cx="152400" cy="1066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819400" y="2896483"/>
                  <a:ext cx="152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854852" y="3845452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854852" y="2931052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854852" y="3389135"/>
                  <a:ext cx="81496" cy="8149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Freeform 17"/>
            <p:cNvSpPr/>
            <p:nvPr/>
          </p:nvSpPr>
          <p:spPr>
            <a:xfrm>
              <a:off x="2003117" y="3818690"/>
              <a:ext cx="1182160" cy="148868"/>
            </a:xfrm>
            <a:custGeom>
              <a:avLst/>
              <a:gdLst>
                <a:gd name="connsiteX0" fmla="*/ 919980 w 919980"/>
                <a:gd name="connsiteY0" fmla="*/ 7620 h 76796"/>
                <a:gd name="connsiteX1" fmla="*/ 691380 w 919980"/>
                <a:gd name="connsiteY1" fmla="*/ 53340 h 76796"/>
                <a:gd name="connsiteX2" fmla="*/ 74160 w 919980"/>
                <a:gd name="connsiteY2" fmla="*/ 76200 h 76796"/>
                <a:gd name="connsiteX3" fmla="*/ 97020 w 919980"/>
                <a:gd name="connsiteY3" fmla="*/ 30480 h 76796"/>
                <a:gd name="connsiteX4" fmla="*/ 847590 w 919980"/>
                <a:gd name="connsiteY4" fmla="*/ 0 h 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980" h="76796">
                  <a:moveTo>
                    <a:pt x="919980" y="7620"/>
                  </a:moveTo>
                  <a:cubicBezTo>
                    <a:pt x="876165" y="24765"/>
                    <a:pt x="832350" y="41910"/>
                    <a:pt x="691380" y="53340"/>
                  </a:cubicBezTo>
                  <a:cubicBezTo>
                    <a:pt x="550410" y="64770"/>
                    <a:pt x="173220" y="80010"/>
                    <a:pt x="74160" y="76200"/>
                  </a:cubicBezTo>
                  <a:cubicBezTo>
                    <a:pt x="-24900" y="72390"/>
                    <a:pt x="-31885" y="43180"/>
                    <a:pt x="97020" y="30480"/>
                  </a:cubicBezTo>
                  <a:cubicBezTo>
                    <a:pt x="225925" y="17780"/>
                    <a:pt x="723130" y="4445"/>
                    <a:pt x="847590" y="0"/>
                  </a:cubicBezTo>
                </a:path>
              </a:pathLst>
            </a:custGeom>
            <a:noFill/>
            <a:ln>
              <a:solidFill>
                <a:srgbClr val="CB97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787010" y="3048000"/>
              <a:ext cx="908479" cy="513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089092" y="4261025"/>
            <a:ext cx="843453" cy="5795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2457" y="3996973"/>
            <a:ext cx="163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Apply Tension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Mitten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Modeled closely after the </a:t>
            </a:r>
            <a:r>
              <a:rPr lang="en-US" dirty="0" err="1" smtClean="0"/>
              <a:t>Robohand</a:t>
            </a:r>
            <a:endParaRPr lang="en-US" dirty="0" smtClean="0"/>
          </a:p>
          <a:p>
            <a:r>
              <a:rPr lang="en-US" dirty="0" smtClean="0"/>
              <a:t>All 4 fingers move as one unit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23654" y="3733655"/>
            <a:ext cx="2228831" cy="2133672"/>
            <a:chOff x="1902534" y="2514600"/>
            <a:chExt cx="2228831" cy="2133672"/>
          </a:xfrm>
        </p:grpSpPr>
        <p:sp>
          <p:nvSpPr>
            <p:cNvPr id="5" name="Rectangle 4"/>
            <p:cNvSpPr/>
            <p:nvPr/>
          </p:nvSpPr>
          <p:spPr>
            <a:xfrm>
              <a:off x="2095500" y="4496417"/>
              <a:ext cx="1638300" cy="15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2590872"/>
              <a:ext cx="1905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3391036"/>
              <a:ext cx="190500" cy="571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2534" y="3039939"/>
              <a:ext cx="190500" cy="142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095500" y="2514600"/>
              <a:ext cx="1638300" cy="343573"/>
              <a:chOff x="2095500" y="2514600"/>
              <a:chExt cx="1638300" cy="34357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095500" y="2590872"/>
                <a:ext cx="1638300" cy="2673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3314736" y="2552736"/>
                <a:ext cx="152328" cy="22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3314736" y="2499324"/>
                <a:ext cx="152328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649344" y="2590763"/>
              <a:ext cx="1905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33800" y="2590763"/>
              <a:ext cx="397565" cy="2057401"/>
            </a:xfrm>
            <a:custGeom>
              <a:avLst/>
              <a:gdLst>
                <a:gd name="connsiteX0" fmla="*/ 0 w 397565"/>
                <a:gd name="connsiteY0" fmla="*/ 0 h 2067339"/>
                <a:gd name="connsiteX1" fmla="*/ 0 w 397565"/>
                <a:gd name="connsiteY1" fmla="*/ 2067339 h 2067339"/>
                <a:gd name="connsiteX2" fmla="*/ 389614 w 397565"/>
                <a:gd name="connsiteY2" fmla="*/ 2067339 h 2067339"/>
                <a:gd name="connsiteX3" fmla="*/ 389614 w 397565"/>
                <a:gd name="connsiteY3" fmla="*/ 1796995 h 2067339"/>
                <a:gd name="connsiteX4" fmla="*/ 111318 w 397565"/>
                <a:gd name="connsiteY4" fmla="*/ 1796995 h 2067339"/>
                <a:gd name="connsiteX5" fmla="*/ 111318 w 397565"/>
                <a:gd name="connsiteY5" fmla="*/ 278296 h 2067339"/>
                <a:gd name="connsiteX6" fmla="*/ 397565 w 397565"/>
                <a:gd name="connsiteY6" fmla="*/ 278296 h 2067339"/>
                <a:gd name="connsiteX7" fmla="*/ 397565 w 397565"/>
                <a:gd name="connsiteY7" fmla="*/ 7951 h 2067339"/>
                <a:gd name="connsiteX8" fmla="*/ 0 w 397565"/>
                <a:gd name="connsiteY8" fmla="*/ 0 h 20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565" h="2067339">
                  <a:moveTo>
                    <a:pt x="0" y="0"/>
                  </a:moveTo>
                  <a:lnTo>
                    <a:pt x="0" y="2067339"/>
                  </a:lnTo>
                  <a:lnTo>
                    <a:pt x="389614" y="2067339"/>
                  </a:lnTo>
                  <a:lnTo>
                    <a:pt x="389614" y="1796995"/>
                  </a:lnTo>
                  <a:lnTo>
                    <a:pt x="111318" y="1796995"/>
                  </a:lnTo>
                  <a:lnTo>
                    <a:pt x="111318" y="278296"/>
                  </a:lnTo>
                  <a:lnTo>
                    <a:pt x="397565" y="278296"/>
                  </a:lnTo>
                  <a:lnTo>
                    <a:pt x="397565" y="7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21370" y="3129378"/>
            <a:ext cx="3876501" cy="2476441"/>
            <a:chOff x="2000250" y="1910323"/>
            <a:chExt cx="3876501" cy="2476441"/>
          </a:xfrm>
        </p:grpSpPr>
        <p:cxnSp>
          <p:nvCxnSpPr>
            <p:cNvPr id="16" name="Straight Connector 15"/>
            <p:cNvCxnSpPr>
              <a:stCxn id="20" idx="1"/>
            </p:cNvCxnSpPr>
            <p:nvPr/>
          </p:nvCxnSpPr>
          <p:spPr>
            <a:xfrm flipH="1">
              <a:off x="2074608" y="2688900"/>
              <a:ext cx="1302260" cy="4266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849169" y="2852162"/>
              <a:ext cx="2027582" cy="1534602"/>
            </a:xfrm>
            <a:custGeom>
              <a:avLst/>
              <a:gdLst>
                <a:gd name="connsiteX0" fmla="*/ 0 w 2027582"/>
                <a:gd name="connsiteY0" fmla="*/ 7951 h 1534602"/>
                <a:gd name="connsiteX1" fmla="*/ 0 w 2027582"/>
                <a:gd name="connsiteY1" fmla="*/ 1534602 h 1534602"/>
                <a:gd name="connsiteX2" fmla="*/ 1248354 w 2027582"/>
                <a:gd name="connsiteY2" fmla="*/ 1534602 h 1534602"/>
                <a:gd name="connsiteX3" fmla="*/ 1248354 w 2027582"/>
                <a:gd name="connsiteY3" fmla="*/ 1232452 h 1534602"/>
                <a:gd name="connsiteX4" fmla="*/ 1645920 w 2027582"/>
                <a:gd name="connsiteY4" fmla="*/ 1232452 h 1534602"/>
                <a:gd name="connsiteX5" fmla="*/ 1645920 w 2027582"/>
                <a:gd name="connsiteY5" fmla="*/ 763325 h 1534602"/>
                <a:gd name="connsiteX6" fmla="*/ 2027582 w 2027582"/>
                <a:gd name="connsiteY6" fmla="*/ 763325 h 1534602"/>
                <a:gd name="connsiteX7" fmla="*/ 2027582 w 2027582"/>
                <a:gd name="connsiteY7" fmla="*/ 318052 h 1534602"/>
                <a:gd name="connsiteX8" fmla="*/ 1590260 w 2027582"/>
                <a:gd name="connsiteY8" fmla="*/ 318052 h 1534602"/>
                <a:gd name="connsiteX9" fmla="*/ 1590260 w 2027582"/>
                <a:gd name="connsiteY9" fmla="*/ 0 h 1534602"/>
                <a:gd name="connsiteX10" fmla="*/ 0 w 2027582"/>
                <a:gd name="connsiteY10" fmla="*/ 7951 h 153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7582" h="1534602">
                  <a:moveTo>
                    <a:pt x="0" y="7951"/>
                  </a:moveTo>
                  <a:lnTo>
                    <a:pt x="0" y="1534602"/>
                  </a:lnTo>
                  <a:lnTo>
                    <a:pt x="1248354" y="1534602"/>
                  </a:lnTo>
                  <a:lnTo>
                    <a:pt x="1248354" y="1232452"/>
                  </a:lnTo>
                  <a:lnTo>
                    <a:pt x="1645920" y="1232452"/>
                  </a:lnTo>
                  <a:lnTo>
                    <a:pt x="1645920" y="763325"/>
                  </a:lnTo>
                  <a:lnTo>
                    <a:pt x="2027582" y="763325"/>
                  </a:lnTo>
                  <a:lnTo>
                    <a:pt x="2027582" y="318052"/>
                  </a:lnTo>
                  <a:lnTo>
                    <a:pt x="1590260" y="318052"/>
                  </a:lnTo>
                  <a:lnTo>
                    <a:pt x="1590260" y="0"/>
                  </a:lnTo>
                  <a:lnTo>
                    <a:pt x="0" y="795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4572000" y="2852162"/>
              <a:ext cx="0" cy="152859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000250" y="3688122"/>
              <a:ext cx="18469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7906245">
              <a:off x="3159866" y="2210578"/>
              <a:ext cx="828565" cy="2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4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</a:t>
            </a:r>
          </a:p>
          <a:p>
            <a:r>
              <a:rPr lang="en-US" dirty="0" smtClean="0"/>
              <a:t>Unsightly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2"/>
          <a:stretch/>
        </p:blipFill>
        <p:spPr bwMode="auto">
          <a:xfrm>
            <a:off x="5181600" y="1339753"/>
            <a:ext cx="214611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64803"/>
          <a:stretch/>
        </p:blipFill>
        <p:spPr bwMode="auto">
          <a:xfrm>
            <a:off x="2971800" y="1371600"/>
            <a:ext cx="193343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Hosmer</a:t>
            </a:r>
            <a:r>
              <a:rPr lang="en-US" dirty="0" smtClean="0"/>
              <a:t> APRL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Decent in all categories</a:t>
            </a:r>
          </a:p>
          <a:p>
            <a:r>
              <a:rPr lang="en-US" dirty="0" smtClean="0"/>
              <a:t>Expensive to buy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87"/>
          <a:stretch/>
        </p:blipFill>
        <p:spPr bwMode="auto">
          <a:xfrm>
            <a:off x="4477603" y="1447800"/>
            <a:ext cx="2169994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9" r="18057"/>
          <a:stretch/>
        </p:blipFill>
        <p:spPr bwMode="auto">
          <a:xfrm>
            <a:off x="3505200" y="2495266"/>
            <a:ext cx="459632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"Soft" </a:t>
            </a:r>
            <a:r>
              <a:rPr lang="en-US" dirty="0" smtClean="0"/>
              <a:t>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r>
              <a:rPr lang="en-US" dirty="0" smtClean="0"/>
              <a:t>Soft, skin-like covering over metal hook</a:t>
            </a:r>
          </a:p>
          <a:p>
            <a:r>
              <a:rPr lang="en-US" dirty="0" smtClean="0"/>
              <a:t>Extremely </a:t>
            </a:r>
            <a:r>
              <a:rPr lang="en-US" dirty="0" smtClean="0"/>
              <a:t>life-like appearance</a:t>
            </a:r>
          </a:p>
          <a:p>
            <a:r>
              <a:rPr lang="en-US" dirty="0" smtClean="0"/>
              <a:t>Extremely expensive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an roughly 10,000 individuals in the US with a transradial limb difference</a:t>
            </a:r>
          </a:p>
          <a:p>
            <a:endParaRPr lang="en-US" dirty="0" smtClean="0"/>
          </a:p>
          <a:p>
            <a:r>
              <a:rPr lang="en-US" dirty="0" smtClean="0"/>
              <a:t>Most are highly functional, even without a prosthesis</a:t>
            </a:r>
          </a:p>
          <a:p>
            <a:endParaRPr lang="en-US" dirty="0" smtClean="0"/>
          </a:p>
          <a:p>
            <a:r>
              <a:rPr lang="en-US" dirty="0" smtClean="0"/>
              <a:t>However, many want a prosthesis to augment function</a:t>
            </a:r>
          </a:p>
          <a:p>
            <a:endParaRPr lang="en-US" dirty="0" smtClean="0"/>
          </a:p>
          <a:p>
            <a:r>
              <a:rPr lang="en-US" dirty="0" smtClean="0"/>
              <a:t>The goal is to give the user a sense of normality and to allow the user to multitask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31281"/>
              </p:ext>
            </p:extLst>
          </p:nvPr>
        </p:nvGraphicFramePr>
        <p:xfrm>
          <a:off x="246615" y="1562100"/>
          <a:ext cx="8089805" cy="210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473"/>
                <a:gridCol w="732236"/>
                <a:gridCol w="813205"/>
                <a:gridCol w="908255"/>
                <a:gridCol w="728716"/>
                <a:gridCol w="728716"/>
                <a:gridCol w="918816"/>
                <a:gridCol w="950499"/>
                <a:gridCol w="844889"/>
              </a:tblGrid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Terminal Devices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Customizable Hands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Commercial Devices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Weight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RoboHand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Lever-based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Mitten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TRS Hook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APRL Hook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APRL Hand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Soft Hand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Aesthetics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Weight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Efficiency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Durability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Repair Cost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</a:tr>
              <a:tr h="210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ctr"/>
                </a:tc>
              </a:tr>
              <a:tr h="210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34" marR="10534" marT="1053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Pugh Chart Selection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0384" y="3276600"/>
            <a:ext cx="24511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25700" y="3276600"/>
            <a:ext cx="7620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1992420"/>
            <a:ext cx="691116" cy="1676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14800" y="1992420"/>
            <a:ext cx="691116" cy="166518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934" y="424986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Our mentors were not enthusiastic about The Mitten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700" y="500782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decided to go with the </a:t>
            </a:r>
            <a:r>
              <a:rPr lang="en-US" sz="2000" b="1" dirty="0" err="1" smtClean="0"/>
              <a:t>Robohand</a:t>
            </a:r>
            <a:r>
              <a:rPr lang="en-US" sz="2000" b="1" dirty="0" smtClean="0"/>
              <a:t> </a:t>
            </a:r>
            <a:r>
              <a:rPr lang="en-US" sz="2000" b="1" dirty="0" smtClean="0"/>
              <a:t>because it scored the highest and </a:t>
            </a:r>
            <a:r>
              <a:rPr lang="en-US" sz="2000" b="1" dirty="0" smtClean="0"/>
              <a:t>it has already been proven to 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66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Design Components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57701" y="225014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Externally-powered, shoulder-controlled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7465" y="3013979"/>
            <a:ext cx="2298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3D Printed Socket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7465" y="3579786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 Liner with Locking Pin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Robohand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Design Components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57701" y="2250140"/>
            <a:ext cx="2286000" cy="64633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Externally-powered, shoulder-controlled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7465" y="3013979"/>
            <a:ext cx="2298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3D Printed Socket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7465" y="3579786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 Liner with Locking Pin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Robohand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1041205"/>
            <a:ext cx="5482860" cy="5463640"/>
            <a:chOff x="1084195" y="403760"/>
            <a:chExt cx="5482860" cy="5463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9" t="8275" r="17321" b="8245"/>
            <a:stretch/>
          </p:blipFill>
          <p:spPr bwMode="auto">
            <a:xfrm>
              <a:off x="3016332" y="403760"/>
              <a:ext cx="3550723" cy="407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4434963" y="1219200"/>
              <a:ext cx="683812" cy="432201"/>
            </a:xfrm>
            <a:custGeom>
              <a:avLst/>
              <a:gdLst>
                <a:gd name="connsiteX0" fmla="*/ 0 w 683812"/>
                <a:gd name="connsiteY0" fmla="*/ 177236 h 432201"/>
                <a:gd name="connsiteX1" fmla="*/ 310101 w 683812"/>
                <a:gd name="connsiteY1" fmla="*/ 431677 h 432201"/>
                <a:gd name="connsiteX2" fmla="*/ 683812 w 683812"/>
                <a:gd name="connsiteY2" fmla="*/ 105674 h 432201"/>
                <a:gd name="connsiteX3" fmla="*/ 310101 w 683812"/>
                <a:gd name="connsiteY3" fmla="*/ 2307 h 432201"/>
                <a:gd name="connsiteX4" fmla="*/ 0 w 683812"/>
                <a:gd name="connsiteY4" fmla="*/ 177236 h 4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12" h="432201">
                  <a:moveTo>
                    <a:pt x="0" y="177236"/>
                  </a:moveTo>
                  <a:cubicBezTo>
                    <a:pt x="0" y="248798"/>
                    <a:pt x="196132" y="443604"/>
                    <a:pt x="310101" y="431677"/>
                  </a:cubicBezTo>
                  <a:cubicBezTo>
                    <a:pt x="424070" y="419750"/>
                    <a:pt x="683812" y="177236"/>
                    <a:pt x="683812" y="105674"/>
                  </a:cubicBezTo>
                  <a:cubicBezTo>
                    <a:pt x="683812" y="34112"/>
                    <a:pt x="422744" y="-10945"/>
                    <a:pt x="310101" y="2307"/>
                  </a:cubicBezTo>
                  <a:cubicBezTo>
                    <a:pt x="197458" y="15559"/>
                    <a:pt x="0" y="105674"/>
                    <a:pt x="0" y="1772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1211150">
              <a:off x="4849347" y="1504994"/>
              <a:ext cx="188358" cy="13146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8202970">
              <a:off x="2561848" y="5171983"/>
              <a:ext cx="191910" cy="399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286000" y="5305705"/>
              <a:ext cx="315584" cy="485495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19644558">
              <a:off x="4648200" y="1317360"/>
              <a:ext cx="152400" cy="139900"/>
            </a:xfrm>
            <a:prstGeom prst="rect">
              <a:avLst/>
            </a:prstGeom>
            <a:solidFill>
              <a:srgbClr val="A51E1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38400" y="5381730"/>
              <a:ext cx="289992" cy="485670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486778" y="1416818"/>
              <a:ext cx="1170633" cy="2265903"/>
            </a:xfrm>
            <a:custGeom>
              <a:avLst/>
              <a:gdLst>
                <a:gd name="connsiteX0" fmla="*/ 1170633 w 1170633"/>
                <a:gd name="connsiteY0" fmla="*/ 0 h 2265903"/>
                <a:gd name="connsiteX1" fmla="*/ 783771 w 1170633"/>
                <a:gd name="connsiteY1" fmla="*/ 552659 h 2265903"/>
                <a:gd name="connsiteX2" fmla="*/ 552659 w 1170633"/>
                <a:gd name="connsiteY2" fmla="*/ 1261068 h 2265903"/>
                <a:gd name="connsiteX3" fmla="*/ 241160 w 1170633"/>
                <a:gd name="connsiteY3" fmla="*/ 1874017 h 2265903"/>
                <a:gd name="connsiteX4" fmla="*/ 0 w 1170633"/>
                <a:gd name="connsiteY4" fmla="*/ 2265903 h 226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633" h="2265903">
                  <a:moveTo>
                    <a:pt x="1170633" y="0"/>
                  </a:moveTo>
                  <a:cubicBezTo>
                    <a:pt x="1028700" y="171240"/>
                    <a:pt x="886767" y="342481"/>
                    <a:pt x="783771" y="552659"/>
                  </a:cubicBezTo>
                  <a:cubicBezTo>
                    <a:pt x="680775" y="762837"/>
                    <a:pt x="643094" y="1040842"/>
                    <a:pt x="552659" y="1261068"/>
                  </a:cubicBezTo>
                  <a:cubicBezTo>
                    <a:pt x="462224" y="1481294"/>
                    <a:pt x="333270" y="1706545"/>
                    <a:pt x="241160" y="1874017"/>
                  </a:cubicBezTo>
                  <a:cubicBezTo>
                    <a:pt x="149050" y="2041489"/>
                    <a:pt x="52754" y="2203938"/>
                    <a:pt x="0" y="226590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 flipV="1">
              <a:off x="2424545" y="1498565"/>
              <a:ext cx="1723342" cy="5256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84195" y="1639538"/>
              <a:ext cx="1340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IMU</a:t>
              </a:r>
              <a:endParaRPr lang="en-US" sz="4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Externally-powered,</a:t>
            </a:r>
            <a:br>
              <a:rPr lang="en-US" dirty="0" smtClean="0"/>
            </a:br>
            <a:r>
              <a:rPr lang="en-US" dirty="0" smtClean="0"/>
              <a:t>Shoulder-controlled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35336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IMU measures linear acceleration and angular velocity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36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Chosen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electronics schematic</a:t>
            </a:r>
          </a:p>
          <a:p>
            <a:r>
              <a:rPr lang="en-US" dirty="0" smtClean="0"/>
              <a:t>Inertial measurement unit = IMU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6831" y="3193853"/>
            <a:ext cx="1219199" cy="690752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2400" dirty="0" smtClean="0"/>
              <a:t>Shoulder Movement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52333" y="3890856"/>
            <a:ext cx="737122" cy="4144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sz="2400" dirty="0" smtClean="0"/>
              <a:t>IMU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3080065"/>
            <a:ext cx="2057400" cy="918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rmAutofit/>
          </a:bodyPr>
          <a:lstStyle/>
          <a:p>
            <a:r>
              <a:rPr lang="en-US" sz="2400" dirty="0" smtClean="0"/>
              <a:t>Thumb Stepper Motor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4338096"/>
            <a:ext cx="2057400" cy="8588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rmAutofit/>
          </a:bodyPr>
          <a:lstStyle/>
          <a:p>
            <a:r>
              <a:rPr lang="en-US" sz="2400" dirty="0" smtClean="0"/>
              <a:t>Fingers Stepper Motor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0464" y="3060975"/>
            <a:ext cx="1193701" cy="956508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2400" dirty="0" smtClean="0"/>
              <a:t>Shoulder Movement</a:t>
            </a:r>
          </a:p>
          <a:p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3268352"/>
            <a:ext cx="1930175" cy="165947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rmAutofit/>
          </a:bodyPr>
          <a:lstStyle/>
          <a:p>
            <a:r>
              <a:rPr lang="en-US" sz="2400" dirty="0" smtClean="0"/>
              <a:t>Micro-controller and Motor Controller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403501" y="3080065"/>
            <a:ext cx="2311499" cy="21169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17" idx="1"/>
          </p:cNvCxnSpPr>
          <p:nvPr/>
        </p:nvCxnSpPr>
        <p:spPr>
          <a:xfrm>
            <a:off x="316831" y="4097014"/>
            <a:ext cx="1335502" cy="107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21" idx="1"/>
          </p:cNvCxnSpPr>
          <p:nvPr/>
        </p:nvCxnSpPr>
        <p:spPr>
          <a:xfrm flipV="1">
            <a:off x="2389455" y="4098087"/>
            <a:ext cx="1191945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1"/>
          </p:cNvCxnSpPr>
          <p:nvPr/>
        </p:nvCxnSpPr>
        <p:spPr>
          <a:xfrm>
            <a:off x="5511575" y="3539229"/>
            <a:ext cx="660625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9" idx="1"/>
          </p:cNvCxnSpPr>
          <p:nvPr/>
        </p:nvCxnSpPr>
        <p:spPr>
          <a:xfrm>
            <a:off x="5511575" y="4767535"/>
            <a:ext cx="6606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7787" y="5715001"/>
            <a:ext cx="2057400" cy="4571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2400" dirty="0" smtClean="0"/>
              <a:t>Power Supply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15" idx="0"/>
            <a:endCxn id="21" idx="2"/>
          </p:cNvCxnSpPr>
          <p:nvPr/>
        </p:nvCxnSpPr>
        <p:spPr>
          <a:xfrm flipV="1">
            <a:off x="4546487" y="4927822"/>
            <a:ext cx="1" cy="7871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73" y="457200"/>
            <a:ext cx="8132913" cy="1143000"/>
          </a:xfrm>
        </p:spPr>
        <p:txBody>
          <a:bodyPr/>
          <a:lstStyle/>
          <a:p>
            <a:r>
              <a:rPr lang="en-US" dirty="0" smtClean="0"/>
              <a:t>Specific Details of Chosen </a:t>
            </a:r>
            <a:r>
              <a:rPr lang="en-US" dirty="0" smtClean="0"/>
              <a:t>Design: Possible Components</a:t>
            </a:r>
            <a:endParaRPr lang="en-US" dirty="0"/>
          </a:p>
        </p:txBody>
      </p:sp>
      <p:pic>
        <p:nvPicPr>
          <p:cNvPr id="1026" name="Picture 2" descr="http://ecx.images-amazon.com/images/I/51TASWaBhRL._SX38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01" y="3082241"/>
            <a:ext cx="948558" cy="7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cx.images-amazon.com/images/I/51TASWaBhRL._SX38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2" y="4689358"/>
            <a:ext cx="998655" cy="7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duino.cc/en/uploads/Main/ArduinoMicroFront_450p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5045" r="11235" b="16945"/>
          <a:stretch/>
        </p:blipFill>
        <p:spPr bwMode="auto">
          <a:xfrm rot="16200000">
            <a:off x="1791922" y="3959769"/>
            <a:ext cx="2301957" cy="8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3385" y="198936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R3 Motor Controllers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3821" y="2600676"/>
            <a:ext cx="155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 smtClean="0"/>
              <a:t>Micro</a:t>
            </a:r>
            <a:endParaRPr lang="en-US" dirty="0"/>
          </a:p>
        </p:txBody>
      </p:sp>
      <p:pic>
        <p:nvPicPr>
          <p:cNvPr id="1030" name="Picture 6" descr="Stepper motor - 200 steps/rev, 12V 350mA - Click Image to Clo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52" y="2698113"/>
            <a:ext cx="1939919" cy="14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tepper motor - 200 steps/rev, 12V 350mA - Click Image to Clo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85" y="4355782"/>
            <a:ext cx="1886230" cy="14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49342" y="225320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Adafruit</a:t>
            </a:r>
            <a:r>
              <a:rPr lang="en-US" dirty="0" smtClean="0"/>
              <a:t> Stepper Motors</a:t>
            </a:r>
            <a:endParaRPr lang="en-US" dirty="0"/>
          </a:p>
        </p:txBody>
      </p:sp>
      <p:pic>
        <p:nvPicPr>
          <p:cNvPr id="1032" name="Picture 8" descr="Product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675" y="3986276"/>
            <a:ext cx="823415" cy="82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4673" y="3055310"/>
            <a:ext cx="155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Compatible IMU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32" idx="2"/>
            <a:endCxn id="1028" idx="0"/>
          </p:cNvCxnSpPr>
          <p:nvPr/>
        </p:nvCxnSpPr>
        <p:spPr>
          <a:xfrm>
            <a:off x="1668091" y="4397984"/>
            <a:ext cx="836593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26" idx="1"/>
          </p:cNvCxnSpPr>
          <p:nvPr/>
        </p:nvCxnSpPr>
        <p:spPr>
          <a:xfrm>
            <a:off x="3381118" y="3454273"/>
            <a:ext cx="93338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1"/>
          </p:cNvCxnSpPr>
          <p:nvPr/>
        </p:nvCxnSpPr>
        <p:spPr>
          <a:xfrm>
            <a:off x="3371198" y="5081039"/>
            <a:ext cx="90685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26" idx="3"/>
            <a:endCxn id="1030" idx="1"/>
          </p:cNvCxnSpPr>
          <p:nvPr/>
        </p:nvCxnSpPr>
        <p:spPr>
          <a:xfrm flipV="1">
            <a:off x="5263059" y="3444012"/>
            <a:ext cx="798793" cy="102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9" idx="1"/>
          </p:cNvCxnSpPr>
          <p:nvPr/>
        </p:nvCxnSpPr>
        <p:spPr>
          <a:xfrm flipV="1">
            <a:off x="5276707" y="5081038"/>
            <a:ext cx="755478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7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Cable-spooling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Rotational actuator</a:t>
            </a:r>
          </a:p>
          <a:p>
            <a:r>
              <a:rPr lang="en-US" dirty="0" smtClean="0"/>
              <a:t>Cable is attached to drive shaft</a:t>
            </a:r>
          </a:p>
          <a:p>
            <a:r>
              <a:rPr lang="en-US" dirty="0" smtClean="0"/>
              <a:t>Winds around drive shaft to increase tension when motor is activated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4298426"/>
            <a:ext cx="125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Motor 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91000" y="4531774"/>
            <a:ext cx="381000" cy="8497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17681" y="3885443"/>
            <a:ext cx="9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Tension Applied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 rot="6513531">
            <a:off x="1173099" y="4719127"/>
            <a:ext cx="685800" cy="8017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 rot="6513531">
            <a:off x="2119473" y="4922064"/>
            <a:ext cx="209568" cy="87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59227" y="5383193"/>
            <a:ext cx="571500" cy="20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7" idx="3"/>
          </p:cNvCxnSpPr>
          <p:nvPr/>
        </p:nvCxnSpPr>
        <p:spPr>
          <a:xfrm flipV="1">
            <a:off x="3830727" y="5488047"/>
            <a:ext cx="895333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2449773" y="5281684"/>
            <a:ext cx="812042" cy="252483"/>
          </a:xfrm>
          <a:custGeom>
            <a:avLst/>
            <a:gdLst>
              <a:gd name="connsiteX0" fmla="*/ 0 w 812042"/>
              <a:gd name="connsiteY0" fmla="*/ 252483 h 252483"/>
              <a:gd name="connsiteX1" fmla="*/ 27296 w 812042"/>
              <a:gd name="connsiteY1" fmla="*/ 95534 h 252483"/>
              <a:gd name="connsiteX2" fmla="*/ 156949 w 812042"/>
              <a:gd name="connsiteY2" fmla="*/ 0 h 252483"/>
              <a:gd name="connsiteX3" fmla="*/ 457200 w 812042"/>
              <a:gd name="connsiteY3" fmla="*/ 95534 h 252483"/>
              <a:gd name="connsiteX4" fmla="*/ 812042 w 812042"/>
              <a:gd name="connsiteY4" fmla="*/ 204716 h 25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042" h="252483">
                <a:moveTo>
                  <a:pt x="0" y="252483"/>
                </a:moveTo>
                <a:cubicBezTo>
                  <a:pt x="569" y="195048"/>
                  <a:pt x="1138" y="137614"/>
                  <a:pt x="27296" y="95534"/>
                </a:cubicBezTo>
                <a:cubicBezTo>
                  <a:pt x="53454" y="53454"/>
                  <a:pt x="85298" y="0"/>
                  <a:pt x="156949" y="0"/>
                </a:cubicBezTo>
                <a:cubicBezTo>
                  <a:pt x="228600" y="0"/>
                  <a:pt x="457200" y="95534"/>
                  <a:pt x="457200" y="95534"/>
                </a:cubicBezTo>
                <a:lnTo>
                  <a:pt x="812042" y="20471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353309" y="5312266"/>
            <a:ext cx="96463" cy="200372"/>
          </a:xfrm>
          <a:custGeom>
            <a:avLst/>
            <a:gdLst>
              <a:gd name="connsiteX0" fmla="*/ 1857 w 70096"/>
              <a:gd name="connsiteY0" fmla="*/ 184245 h 184245"/>
              <a:gd name="connsiteX1" fmla="*/ 8681 w 70096"/>
              <a:gd name="connsiteY1" fmla="*/ 68239 h 184245"/>
              <a:gd name="connsiteX2" fmla="*/ 70096 w 70096"/>
              <a:gd name="connsiteY2" fmla="*/ 0 h 1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96" h="184245">
                <a:moveTo>
                  <a:pt x="1857" y="184245"/>
                </a:moveTo>
                <a:cubicBezTo>
                  <a:pt x="-418" y="141596"/>
                  <a:pt x="-2692" y="98947"/>
                  <a:pt x="8681" y="68239"/>
                </a:cubicBezTo>
                <a:cubicBezTo>
                  <a:pt x="20054" y="37531"/>
                  <a:pt x="60998" y="12510"/>
                  <a:pt x="7009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59305" y="5276154"/>
            <a:ext cx="70096" cy="211893"/>
          </a:xfrm>
          <a:custGeom>
            <a:avLst/>
            <a:gdLst>
              <a:gd name="connsiteX0" fmla="*/ 1857 w 70096"/>
              <a:gd name="connsiteY0" fmla="*/ 184245 h 184245"/>
              <a:gd name="connsiteX1" fmla="*/ 8681 w 70096"/>
              <a:gd name="connsiteY1" fmla="*/ 68239 h 184245"/>
              <a:gd name="connsiteX2" fmla="*/ 70096 w 70096"/>
              <a:gd name="connsiteY2" fmla="*/ 0 h 1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96" h="184245">
                <a:moveTo>
                  <a:pt x="1857" y="184245"/>
                </a:moveTo>
                <a:cubicBezTo>
                  <a:pt x="-418" y="141596"/>
                  <a:pt x="-2692" y="98947"/>
                  <a:pt x="8681" y="68239"/>
                </a:cubicBezTo>
                <a:cubicBezTo>
                  <a:pt x="20054" y="37531"/>
                  <a:pt x="60998" y="12510"/>
                  <a:pt x="7009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094931" y="5731683"/>
            <a:ext cx="125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Spooling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726060" y="4817902"/>
            <a:ext cx="2969498" cy="769222"/>
            <a:chOff x="2260600" y="2253866"/>
            <a:chExt cx="2969498" cy="769222"/>
          </a:xfrm>
        </p:grpSpPr>
        <p:grpSp>
          <p:nvGrpSpPr>
            <p:cNvPr id="43" name="Group 42"/>
            <p:cNvGrpSpPr/>
            <p:nvPr/>
          </p:nvGrpSpPr>
          <p:grpSpPr>
            <a:xfrm rot="20693829">
              <a:off x="2751116" y="2410458"/>
              <a:ext cx="2478982" cy="389395"/>
              <a:chOff x="2819400" y="2812282"/>
              <a:chExt cx="2478982" cy="38939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956115" y="2816184"/>
                <a:ext cx="119361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819400" y="2812282"/>
                <a:ext cx="152400" cy="313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54852" y="2923934"/>
                <a:ext cx="81496" cy="814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rapezoid 49"/>
              <p:cNvSpPr/>
              <p:nvPr/>
            </p:nvSpPr>
            <p:spPr>
              <a:xfrm rot="10800000">
                <a:off x="4142833" y="2816182"/>
                <a:ext cx="768889" cy="309403"/>
              </a:xfrm>
              <a:custGeom>
                <a:avLst/>
                <a:gdLst>
                  <a:gd name="connsiteX0" fmla="*/ 0 w 762000"/>
                  <a:gd name="connsiteY0" fmla="*/ 284443 h 284443"/>
                  <a:gd name="connsiteX1" fmla="*/ 110586 w 762000"/>
                  <a:gd name="connsiteY1" fmla="*/ 0 h 284443"/>
                  <a:gd name="connsiteX2" fmla="*/ 651414 w 762000"/>
                  <a:gd name="connsiteY2" fmla="*/ 0 h 284443"/>
                  <a:gd name="connsiteX3" fmla="*/ 762000 w 762000"/>
                  <a:gd name="connsiteY3" fmla="*/ 284443 h 284443"/>
                  <a:gd name="connsiteX4" fmla="*/ 0 w 762000"/>
                  <a:gd name="connsiteY4" fmla="*/ 284443 h 284443"/>
                  <a:gd name="connsiteX0" fmla="*/ 0 w 768889"/>
                  <a:gd name="connsiteY0" fmla="*/ 290793 h 290793"/>
                  <a:gd name="connsiteX1" fmla="*/ 110586 w 768889"/>
                  <a:gd name="connsiteY1" fmla="*/ 6350 h 290793"/>
                  <a:gd name="connsiteX2" fmla="*/ 768889 w 768889"/>
                  <a:gd name="connsiteY2" fmla="*/ 0 h 290793"/>
                  <a:gd name="connsiteX3" fmla="*/ 762000 w 768889"/>
                  <a:gd name="connsiteY3" fmla="*/ 290793 h 290793"/>
                  <a:gd name="connsiteX4" fmla="*/ 0 w 768889"/>
                  <a:gd name="connsiteY4" fmla="*/ 290793 h 29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889" h="290793">
                    <a:moveTo>
                      <a:pt x="0" y="290793"/>
                    </a:moveTo>
                    <a:lnTo>
                      <a:pt x="110586" y="6350"/>
                    </a:lnTo>
                    <a:lnTo>
                      <a:pt x="768889" y="0"/>
                    </a:lnTo>
                    <a:lnTo>
                      <a:pt x="762000" y="290793"/>
                    </a:lnTo>
                    <a:lnTo>
                      <a:pt x="0" y="29079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108977" y="2923300"/>
                <a:ext cx="81496" cy="814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328589">
                <a:off x="4841182" y="2896877"/>
                <a:ext cx="4572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2260600" y="2253866"/>
              <a:ext cx="2946400" cy="663959"/>
            </a:xfrm>
            <a:custGeom>
              <a:avLst/>
              <a:gdLst>
                <a:gd name="connsiteX0" fmla="*/ 2946400 w 2946400"/>
                <a:gd name="connsiteY0" fmla="*/ 51184 h 663959"/>
                <a:gd name="connsiteX1" fmla="*/ 2536825 w 2946400"/>
                <a:gd name="connsiteY1" fmla="*/ 6734 h 663959"/>
                <a:gd name="connsiteX2" fmla="*/ 2181225 w 2946400"/>
                <a:gd name="connsiteY2" fmla="*/ 73409 h 663959"/>
                <a:gd name="connsiteX3" fmla="*/ 0 w 2946400"/>
                <a:gd name="connsiteY3" fmla="*/ 663959 h 6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6400" h="663959">
                  <a:moveTo>
                    <a:pt x="2946400" y="51184"/>
                  </a:moveTo>
                  <a:cubicBezTo>
                    <a:pt x="2805377" y="27107"/>
                    <a:pt x="2664354" y="3030"/>
                    <a:pt x="2536825" y="6734"/>
                  </a:cubicBezTo>
                  <a:cubicBezTo>
                    <a:pt x="2409296" y="10438"/>
                    <a:pt x="2604029" y="-36128"/>
                    <a:pt x="2181225" y="73409"/>
                  </a:cubicBezTo>
                  <a:cubicBezTo>
                    <a:pt x="1758421" y="182946"/>
                    <a:pt x="357717" y="566592"/>
                    <a:pt x="0" y="66395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447925" y="2482386"/>
              <a:ext cx="2717800" cy="540702"/>
            </a:xfrm>
            <a:custGeom>
              <a:avLst/>
              <a:gdLst>
                <a:gd name="connsiteX0" fmla="*/ 2717800 w 2717800"/>
                <a:gd name="connsiteY0" fmla="*/ 121114 h 540702"/>
                <a:gd name="connsiteX1" fmla="*/ 2314575 w 2717800"/>
                <a:gd name="connsiteY1" fmla="*/ 464 h 540702"/>
                <a:gd name="connsiteX2" fmla="*/ 2006600 w 2717800"/>
                <a:gd name="connsiteY2" fmla="*/ 76664 h 540702"/>
                <a:gd name="connsiteX3" fmla="*/ 568325 w 2717800"/>
                <a:gd name="connsiteY3" fmla="*/ 457664 h 540702"/>
                <a:gd name="connsiteX4" fmla="*/ 250825 w 2717800"/>
                <a:gd name="connsiteY4" fmla="*/ 508464 h 540702"/>
                <a:gd name="connsiteX5" fmla="*/ 0 w 2717800"/>
                <a:gd name="connsiteY5" fmla="*/ 60789 h 54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7800" h="540702">
                  <a:moveTo>
                    <a:pt x="2717800" y="121114"/>
                  </a:moveTo>
                  <a:cubicBezTo>
                    <a:pt x="2575454" y="64493"/>
                    <a:pt x="2433108" y="7872"/>
                    <a:pt x="2314575" y="464"/>
                  </a:cubicBezTo>
                  <a:cubicBezTo>
                    <a:pt x="2196042" y="-6944"/>
                    <a:pt x="2006600" y="76664"/>
                    <a:pt x="2006600" y="76664"/>
                  </a:cubicBezTo>
                  <a:lnTo>
                    <a:pt x="568325" y="457664"/>
                  </a:lnTo>
                  <a:cubicBezTo>
                    <a:pt x="275696" y="529631"/>
                    <a:pt x="345546" y="574610"/>
                    <a:pt x="250825" y="508464"/>
                  </a:cubicBezTo>
                  <a:cubicBezTo>
                    <a:pt x="156104" y="442318"/>
                    <a:pt x="78052" y="251553"/>
                    <a:pt x="0" y="60789"/>
                  </a:cubicBezTo>
                </a:path>
              </a:pathLst>
            </a:custGeom>
            <a:noFill/>
            <a:ln>
              <a:solidFill>
                <a:srgbClr val="CB97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706845" y="5046422"/>
            <a:ext cx="2603500" cy="1467722"/>
            <a:chOff x="2298700" y="2875678"/>
            <a:chExt cx="2603500" cy="1467722"/>
          </a:xfrm>
        </p:grpSpPr>
        <p:sp>
          <p:nvSpPr>
            <p:cNvPr id="61" name="Rectangle 7"/>
            <p:cNvSpPr/>
            <p:nvPr/>
          </p:nvSpPr>
          <p:spPr>
            <a:xfrm>
              <a:off x="2971800" y="3276600"/>
              <a:ext cx="1177925" cy="304800"/>
            </a:xfrm>
            <a:custGeom>
              <a:avLst/>
              <a:gdLst>
                <a:gd name="connsiteX0" fmla="*/ 0 w 1066800"/>
                <a:gd name="connsiteY0" fmla="*/ 0 h 304800"/>
                <a:gd name="connsiteX1" fmla="*/ 1066800 w 1066800"/>
                <a:gd name="connsiteY1" fmla="*/ 0 h 304800"/>
                <a:gd name="connsiteX2" fmla="*/ 1066800 w 1066800"/>
                <a:gd name="connsiteY2" fmla="*/ 304800 h 304800"/>
                <a:gd name="connsiteX3" fmla="*/ 0 w 1066800"/>
                <a:gd name="connsiteY3" fmla="*/ 304800 h 304800"/>
                <a:gd name="connsiteX4" fmla="*/ 0 w 1066800"/>
                <a:gd name="connsiteY4" fmla="*/ 0 h 304800"/>
                <a:gd name="connsiteX0" fmla="*/ 0 w 1177925"/>
                <a:gd name="connsiteY0" fmla="*/ 0 h 304800"/>
                <a:gd name="connsiteX1" fmla="*/ 1177925 w 1177925"/>
                <a:gd name="connsiteY1" fmla="*/ 6350 h 304800"/>
                <a:gd name="connsiteX2" fmla="*/ 1066800 w 1177925"/>
                <a:gd name="connsiteY2" fmla="*/ 304800 h 304800"/>
                <a:gd name="connsiteX3" fmla="*/ 0 w 1177925"/>
                <a:gd name="connsiteY3" fmla="*/ 304800 h 304800"/>
                <a:gd name="connsiteX4" fmla="*/ 0 w 1177925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925" h="304800">
                  <a:moveTo>
                    <a:pt x="0" y="0"/>
                  </a:moveTo>
                  <a:lnTo>
                    <a:pt x="1177925" y="6350"/>
                  </a:lnTo>
                  <a:lnTo>
                    <a:pt x="1066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3506853">
              <a:off x="4492473" y="3913046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/>
            <p:cNvSpPr/>
            <p:nvPr/>
          </p:nvSpPr>
          <p:spPr>
            <a:xfrm rot="13295995">
              <a:off x="3960736" y="3502800"/>
              <a:ext cx="762000" cy="284443"/>
            </a:xfrm>
            <a:prstGeom prst="trapezoid">
              <a:avLst>
                <a:gd name="adj" fmla="val 388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19400" y="3272882"/>
              <a:ext cx="152400" cy="313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854852" y="3389135"/>
              <a:ext cx="81496" cy="814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047598" y="3394714"/>
              <a:ext cx="81496" cy="814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719450" y="2875678"/>
              <a:ext cx="1947990" cy="1467722"/>
            </a:xfrm>
            <a:custGeom>
              <a:avLst/>
              <a:gdLst>
                <a:gd name="connsiteX0" fmla="*/ 2202873 w 2202873"/>
                <a:gd name="connsiteY0" fmla="*/ 1080654 h 1080654"/>
                <a:gd name="connsiteX1" fmla="*/ 1822863 w 2202873"/>
                <a:gd name="connsiteY1" fmla="*/ 771896 h 1080654"/>
                <a:gd name="connsiteX2" fmla="*/ 1341912 w 2202873"/>
                <a:gd name="connsiteY2" fmla="*/ 593766 h 1080654"/>
                <a:gd name="connsiteX3" fmla="*/ 326572 w 2202873"/>
                <a:gd name="connsiteY3" fmla="*/ 575953 h 1080654"/>
                <a:gd name="connsiteX4" fmla="*/ 0 w 2202873"/>
                <a:gd name="connsiteY4" fmla="*/ 0 h 1080654"/>
                <a:gd name="connsiteX0" fmla="*/ 2202873 w 2202873"/>
                <a:gd name="connsiteY0" fmla="*/ 1080654 h 1080654"/>
                <a:gd name="connsiteX1" fmla="*/ 1916214 w 2202873"/>
                <a:gd name="connsiteY1" fmla="*/ 732155 h 1080654"/>
                <a:gd name="connsiteX2" fmla="*/ 1341912 w 2202873"/>
                <a:gd name="connsiteY2" fmla="*/ 593766 h 1080654"/>
                <a:gd name="connsiteX3" fmla="*/ 326572 w 2202873"/>
                <a:gd name="connsiteY3" fmla="*/ 575953 h 1080654"/>
                <a:gd name="connsiteX4" fmla="*/ 0 w 2202873"/>
                <a:gd name="connsiteY4" fmla="*/ 0 h 1080654"/>
                <a:gd name="connsiteX0" fmla="*/ 2202873 w 2202873"/>
                <a:gd name="connsiteY0" fmla="*/ 1080654 h 1080654"/>
                <a:gd name="connsiteX1" fmla="*/ 1916214 w 2202873"/>
                <a:gd name="connsiteY1" fmla="*/ 732155 h 1080654"/>
                <a:gd name="connsiteX2" fmla="*/ 1402949 w 2202873"/>
                <a:gd name="connsiteY2" fmla="*/ 490908 h 1080654"/>
                <a:gd name="connsiteX3" fmla="*/ 326572 w 2202873"/>
                <a:gd name="connsiteY3" fmla="*/ 575953 h 1080654"/>
                <a:gd name="connsiteX4" fmla="*/ 0 w 2202873"/>
                <a:gd name="connsiteY4" fmla="*/ 0 h 1080654"/>
                <a:gd name="connsiteX0" fmla="*/ 2202873 w 2202873"/>
                <a:gd name="connsiteY0" fmla="*/ 1080654 h 1080654"/>
                <a:gd name="connsiteX1" fmla="*/ 1916214 w 2202873"/>
                <a:gd name="connsiteY1" fmla="*/ 732155 h 1080654"/>
                <a:gd name="connsiteX2" fmla="*/ 1402949 w 2202873"/>
                <a:gd name="connsiteY2" fmla="*/ 490908 h 1080654"/>
                <a:gd name="connsiteX3" fmla="*/ 294258 w 2202873"/>
                <a:gd name="connsiteY3" fmla="*/ 480108 h 1080654"/>
                <a:gd name="connsiteX4" fmla="*/ 0 w 2202873"/>
                <a:gd name="connsiteY4" fmla="*/ 0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873" h="1080654">
                  <a:moveTo>
                    <a:pt x="2202873" y="1080654"/>
                  </a:moveTo>
                  <a:cubicBezTo>
                    <a:pt x="2084614" y="966849"/>
                    <a:pt x="2049535" y="830446"/>
                    <a:pt x="1916214" y="732155"/>
                  </a:cubicBezTo>
                  <a:cubicBezTo>
                    <a:pt x="1782893" y="633864"/>
                    <a:pt x="1673275" y="532916"/>
                    <a:pt x="1402949" y="490908"/>
                  </a:cubicBezTo>
                  <a:cubicBezTo>
                    <a:pt x="1132623" y="448900"/>
                    <a:pt x="528083" y="561926"/>
                    <a:pt x="294258" y="480108"/>
                  </a:cubicBezTo>
                  <a:cubicBezTo>
                    <a:pt x="60433" y="398290"/>
                    <a:pt x="110836" y="128649"/>
                    <a:pt x="0" y="0"/>
                  </a:cubicBezTo>
                </a:path>
              </a:pathLst>
            </a:custGeom>
            <a:noFill/>
            <a:ln>
              <a:solidFill>
                <a:srgbClr val="CB97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98700" y="3322344"/>
              <a:ext cx="2603500" cy="840081"/>
            </a:xfrm>
            <a:custGeom>
              <a:avLst/>
              <a:gdLst>
                <a:gd name="connsiteX0" fmla="*/ 2603500 w 2603500"/>
                <a:gd name="connsiteY0" fmla="*/ 840081 h 840081"/>
                <a:gd name="connsiteX1" fmla="*/ 2362200 w 2603500"/>
                <a:gd name="connsiteY1" fmla="*/ 465431 h 840081"/>
                <a:gd name="connsiteX2" fmla="*/ 2063750 w 2603500"/>
                <a:gd name="connsiteY2" fmla="*/ 214606 h 840081"/>
                <a:gd name="connsiteX3" fmla="*/ 1797050 w 2603500"/>
                <a:gd name="connsiteY3" fmla="*/ 27281 h 840081"/>
                <a:gd name="connsiteX4" fmla="*/ 1190625 w 2603500"/>
                <a:gd name="connsiteY4" fmla="*/ 1881 h 840081"/>
                <a:gd name="connsiteX5" fmla="*/ 431800 w 2603500"/>
                <a:gd name="connsiteY5" fmla="*/ 1881 h 840081"/>
                <a:gd name="connsiteX6" fmla="*/ 0 w 2603500"/>
                <a:gd name="connsiteY6" fmla="*/ 1881 h 840081"/>
                <a:gd name="connsiteX0" fmla="*/ 2603500 w 2603500"/>
                <a:gd name="connsiteY0" fmla="*/ 840081 h 840081"/>
                <a:gd name="connsiteX1" fmla="*/ 2362200 w 2603500"/>
                <a:gd name="connsiteY1" fmla="*/ 465431 h 840081"/>
                <a:gd name="connsiteX2" fmla="*/ 2085975 w 2603500"/>
                <a:gd name="connsiteY2" fmla="*/ 205081 h 840081"/>
                <a:gd name="connsiteX3" fmla="*/ 1797050 w 2603500"/>
                <a:gd name="connsiteY3" fmla="*/ 27281 h 840081"/>
                <a:gd name="connsiteX4" fmla="*/ 1190625 w 2603500"/>
                <a:gd name="connsiteY4" fmla="*/ 1881 h 840081"/>
                <a:gd name="connsiteX5" fmla="*/ 431800 w 2603500"/>
                <a:gd name="connsiteY5" fmla="*/ 1881 h 840081"/>
                <a:gd name="connsiteX6" fmla="*/ 0 w 2603500"/>
                <a:gd name="connsiteY6" fmla="*/ 1881 h 84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500" h="840081">
                  <a:moveTo>
                    <a:pt x="2603500" y="840081"/>
                  </a:moveTo>
                  <a:cubicBezTo>
                    <a:pt x="2527829" y="704879"/>
                    <a:pt x="2448454" y="571264"/>
                    <a:pt x="2362200" y="465431"/>
                  </a:cubicBezTo>
                  <a:cubicBezTo>
                    <a:pt x="2275946" y="359598"/>
                    <a:pt x="2180167" y="278106"/>
                    <a:pt x="2085975" y="205081"/>
                  </a:cubicBezTo>
                  <a:cubicBezTo>
                    <a:pt x="1991783" y="132056"/>
                    <a:pt x="1946275" y="61148"/>
                    <a:pt x="1797050" y="27281"/>
                  </a:cubicBezTo>
                  <a:cubicBezTo>
                    <a:pt x="1647825" y="-6586"/>
                    <a:pt x="1418167" y="6114"/>
                    <a:pt x="1190625" y="1881"/>
                  </a:cubicBezTo>
                  <a:cubicBezTo>
                    <a:pt x="963083" y="-2352"/>
                    <a:pt x="431800" y="1881"/>
                    <a:pt x="431800" y="1881"/>
                  </a:cubicBezTo>
                  <a:lnTo>
                    <a:pt x="0" y="188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0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53" grpId="0" animBg="1"/>
      <p:bldP spid="54" grpId="0" animBg="1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2485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Kendall Gretsch</a:t>
            </a:r>
          </a:p>
          <a:p>
            <a:pPr lvl="1"/>
            <a:r>
              <a:rPr lang="en-US" dirty="0" smtClean="0"/>
              <a:t>Preliminary Oral Report</a:t>
            </a:r>
          </a:p>
          <a:p>
            <a:pPr lvl="1"/>
            <a:r>
              <a:rPr lang="en-US" dirty="0" smtClean="0"/>
              <a:t>Correspondence with clients</a:t>
            </a:r>
          </a:p>
          <a:p>
            <a:pPr lvl="1"/>
            <a:r>
              <a:rPr lang="en-US" dirty="0" smtClean="0"/>
              <a:t>CAD files</a:t>
            </a:r>
          </a:p>
          <a:p>
            <a:pPr lvl="1"/>
            <a:r>
              <a:rPr lang="en-US" dirty="0" smtClean="0"/>
              <a:t>Socket and Suspension Design</a:t>
            </a:r>
          </a:p>
          <a:p>
            <a:pPr lvl="1"/>
            <a:r>
              <a:rPr lang="en-US" dirty="0" smtClean="0"/>
              <a:t>3D Printing</a:t>
            </a:r>
          </a:p>
          <a:p>
            <a:pPr marL="411480" lvl="1" indent="0">
              <a:buNone/>
            </a:pPr>
            <a:endParaRPr lang="en-US" sz="1400" dirty="0" smtClean="0"/>
          </a:p>
          <a:p>
            <a:r>
              <a:rPr lang="en-US" b="1" dirty="0" smtClean="0"/>
              <a:t>Henry Lather</a:t>
            </a:r>
          </a:p>
          <a:p>
            <a:pPr lvl="1"/>
            <a:r>
              <a:rPr lang="en-US" dirty="0" smtClean="0"/>
              <a:t>Progress Oral Report</a:t>
            </a:r>
          </a:p>
          <a:p>
            <a:pPr lvl="1"/>
            <a:r>
              <a:rPr lang="en-US" dirty="0" smtClean="0"/>
              <a:t>Webpage Design and Maintenance</a:t>
            </a:r>
          </a:p>
          <a:p>
            <a:pPr lvl="1"/>
            <a:r>
              <a:rPr lang="en-US" dirty="0" smtClean="0"/>
              <a:t>Correspondence with Dr. </a:t>
            </a:r>
            <a:r>
              <a:rPr lang="en-US" dirty="0" err="1" smtClean="0"/>
              <a:t>Klaesner</a:t>
            </a:r>
            <a:r>
              <a:rPr lang="en-US" dirty="0" smtClean="0"/>
              <a:t> and Leah </a:t>
            </a:r>
            <a:r>
              <a:rPr lang="en-US" dirty="0" err="1" smtClean="0"/>
              <a:t>Vandiver</a:t>
            </a:r>
            <a:endParaRPr lang="en-US" dirty="0" smtClean="0"/>
          </a:p>
          <a:p>
            <a:pPr lvl="1"/>
            <a:r>
              <a:rPr lang="en-US" dirty="0" smtClean="0"/>
              <a:t>Software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Electronics and Robotics Design</a:t>
            </a:r>
            <a:endParaRPr lang="en-US" dirty="0" smtClean="0"/>
          </a:p>
          <a:p>
            <a:pPr lvl="1"/>
            <a:endParaRPr lang="en-US" sz="1400" dirty="0" smtClean="0"/>
          </a:p>
          <a:p>
            <a:r>
              <a:rPr lang="en-US" b="1" dirty="0" smtClean="0"/>
              <a:t>Kranti Peddada</a:t>
            </a:r>
          </a:p>
          <a:p>
            <a:pPr lvl="1"/>
            <a:r>
              <a:rPr lang="en-US" dirty="0" smtClean="0"/>
              <a:t>Final Oral Report</a:t>
            </a:r>
          </a:p>
          <a:p>
            <a:pPr lvl="1"/>
            <a:r>
              <a:rPr lang="en-US" dirty="0" smtClean="0"/>
              <a:t>Weekly Updates</a:t>
            </a:r>
          </a:p>
          <a:p>
            <a:pPr lvl="1"/>
            <a:r>
              <a:rPr lang="en-US" dirty="0" smtClean="0"/>
              <a:t>Safety Analysis</a:t>
            </a:r>
          </a:p>
          <a:p>
            <a:pPr lvl="1"/>
            <a:r>
              <a:rPr lang="en-US" dirty="0" smtClean="0"/>
              <a:t>Electronics and Robotics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http://www.hanger.com/prosthetics/services/upperextremity/Pages/FCI.aspx</a:t>
            </a:r>
          </a:p>
          <a:p>
            <a:r>
              <a:rPr lang="en-US" u="sng" dirty="0"/>
              <a:t>http://www.amputee-coalition.org/inmotion/jul_aug_01/primer.html</a:t>
            </a:r>
          </a:p>
          <a:p>
            <a:r>
              <a:rPr lang="en-US" u="sng" dirty="0"/>
              <a:t>http://www.hanger.com/prosthetics/services/Technology/Pages/Insignia.aspx</a:t>
            </a:r>
          </a:p>
          <a:p>
            <a:r>
              <a:rPr lang="en-US" u="sng" dirty="0"/>
              <a:t>http://madebybump.org/#intro</a:t>
            </a:r>
          </a:p>
          <a:p>
            <a:r>
              <a:rPr lang="en-US" u="sng" dirty="0"/>
              <a:t>http://www.amputee-coalition.org/inmotion/nov_dec_04/sockettech.html</a:t>
            </a:r>
          </a:p>
          <a:p>
            <a:r>
              <a:rPr lang="en-US" u="sng" dirty="0"/>
              <a:t>http://www.openprosthetics.org/suspension  </a:t>
            </a:r>
          </a:p>
          <a:p>
            <a:r>
              <a:rPr lang="en-US" u="sng" dirty="0"/>
              <a:t>http://www.ossur.com/?PageID=13412</a:t>
            </a:r>
          </a:p>
          <a:p>
            <a:r>
              <a:rPr lang="en-US" u="sng" dirty="0"/>
              <a:t>http://www.nlm.nih.gov/cgi/mesh/2011/MB_cgi?mode=&amp;term=Supination</a:t>
            </a:r>
          </a:p>
          <a:p>
            <a:r>
              <a:rPr lang="en-US" u="sng" dirty="0"/>
              <a:t>www.vistatek.com</a:t>
            </a:r>
          </a:p>
          <a:p>
            <a:r>
              <a:rPr lang="en-US" u="sng" dirty="0"/>
              <a:t>http://www.solidconcepts.com/resources/dg/injection-molding-design-guidelines/</a:t>
            </a:r>
          </a:p>
          <a:p>
            <a:r>
              <a:rPr lang="en-US" u="sng" dirty="0"/>
              <a:t>http://www2.mae.ufl.edu/designlab/Lab%20Assignments/EML2322L-Tolerances.pdf</a:t>
            </a:r>
          </a:p>
          <a:p>
            <a:r>
              <a:rPr lang="en-US" u="sng" dirty="0"/>
              <a:t>http://www.solidconcepts.com/resources/dg/injection-molding-design-guidelines/</a:t>
            </a:r>
          </a:p>
          <a:p>
            <a:r>
              <a:rPr lang="en-US" u="sng" dirty="0"/>
              <a:t>http://sheldonbrown.com/cables.html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 smtClean="0"/>
              <a:t>Patient Population</a:t>
            </a:r>
          </a:p>
          <a:p>
            <a:pPr lvl="1"/>
            <a:r>
              <a:rPr lang="en-US" sz="2200" dirty="0" smtClean="0"/>
              <a:t>Unilateral, </a:t>
            </a:r>
            <a:r>
              <a:rPr lang="en-US" sz="2200" dirty="0" err="1" smtClean="0"/>
              <a:t>transradial</a:t>
            </a:r>
            <a:r>
              <a:rPr lang="en-US" sz="2200" dirty="0" smtClean="0"/>
              <a:t> limb difference</a:t>
            </a:r>
          </a:p>
          <a:p>
            <a:pPr lvl="1"/>
            <a:r>
              <a:rPr lang="en-US" sz="2200" dirty="0" smtClean="0"/>
              <a:t>Ages 5+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Total Parts Cost</a:t>
            </a:r>
          </a:p>
          <a:p>
            <a:pPr lvl="1"/>
            <a:r>
              <a:rPr lang="en-US" sz="2200" dirty="0" smtClean="0"/>
              <a:t>Maximum $150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Joints</a:t>
            </a:r>
          </a:p>
          <a:p>
            <a:pPr lvl="1"/>
            <a:r>
              <a:rPr lang="en-US" sz="2200" dirty="0" smtClean="0"/>
              <a:t>Fingers </a:t>
            </a:r>
            <a:r>
              <a:rPr lang="en-US" sz="2200" dirty="0" smtClean="0"/>
              <a:t>at least one</a:t>
            </a:r>
          </a:p>
          <a:p>
            <a:pPr lvl="1"/>
            <a:r>
              <a:rPr lang="en-US" sz="2200" dirty="0" smtClean="0"/>
              <a:t>Thumb has </a:t>
            </a:r>
            <a:r>
              <a:rPr lang="en-US" sz="2200" dirty="0" smtClean="0"/>
              <a:t>two</a:t>
            </a:r>
          </a:p>
          <a:p>
            <a:pPr lvl="1"/>
            <a:r>
              <a:rPr lang="en-US" sz="2200" dirty="0"/>
              <a:t>1 degree of freedom per </a:t>
            </a:r>
            <a:r>
              <a:rPr lang="en-US" sz="2200" dirty="0" smtClean="0"/>
              <a:t>joint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0"/>
            <a:r>
              <a:rPr lang="en-US" sz="2400" b="1" dirty="0"/>
              <a:t>Comfort</a:t>
            </a:r>
          </a:p>
          <a:p>
            <a:pPr lvl="1"/>
            <a:r>
              <a:rPr lang="en-US" sz="2200" dirty="0"/>
              <a:t>Does not cause pain, skin abrasions, or </a:t>
            </a:r>
            <a:r>
              <a:rPr lang="en-US" sz="2200" dirty="0" smtClean="0"/>
              <a:t>infection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94013"/>
            <a:ext cx="4267200" cy="10699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Functionality</a:t>
            </a:r>
          </a:p>
          <a:p>
            <a:pPr lvl="1"/>
            <a:r>
              <a:rPr lang="en-US" dirty="0"/>
              <a:t>Fingers and thumb open and close at least at the mouth, </a:t>
            </a:r>
            <a:r>
              <a:rPr lang="en-US" dirty="0" smtClean="0"/>
              <a:t>belt, </a:t>
            </a:r>
            <a:r>
              <a:rPr lang="en-US" dirty="0"/>
              <a:t>and out front</a:t>
            </a:r>
          </a:p>
          <a:p>
            <a:pPr lvl="1"/>
            <a:r>
              <a:rPr lang="en-US" dirty="0"/>
              <a:t>Independent thumb movement with key grip</a:t>
            </a:r>
          </a:p>
          <a:p>
            <a:pPr lvl="1"/>
            <a:r>
              <a:rPr lang="en-US" dirty="0"/>
              <a:t>Ability to lift and hold at least 500 </a:t>
            </a:r>
            <a:r>
              <a:rPr lang="en-US" dirty="0" smtClean="0"/>
              <a:t>g</a:t>
            </a:r>
          </a:p>
          <a:p>
            <a:pPr lvl="1"/>
            <a:endParaRPr lang="en-US" dirty="0"/>
          </a:p>
          <a:p>
            <a:pPr lvl="0"/>
            <a:r>
              <a:rPr lang="en-US" b="1" dirty="0" smtClean="0"/>
              <a:t>Donning  </a:t>
            </a:r>
            <a:r>
              <a:rPr lang="en-US" b="1" dirty="0"/>
              <a:t>and D</a:t>
            </a:r>
            <a:r>
              <a:rPr lang="en-US" b="1" dirty="0" smtClean="0"/>
              <a:t>offing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ndependently </a:t>
            </a:r>
            <a:r>
              <a:rPr lang="en-US" dirty="0"/>
              <a:t>in under 30 </a:t>
            </a:r>
            <a:r>
              <a:rPr lang="en-US" dirty="0" smtClean="0"/>
              <a:t>seconds</a:t>
            </a:r>
          </a:p>
          <a:p>
            <a:pPr lvl="1"/>
            <a:endParaRPr lang="en-US" dirty="0"/>
          </a:p>
          <a:p>
            <a:pPr lvl="0"/>
            <a:r>
              <a:rPr lang="en-US" b="1" dirty="0" smtClean="0"/>
              <a:t>Security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come off unless intentionally </a:t>
            </a:r>
            <a:r>
              <a:rPr lang="en-US" dirty="0" smtClean="0"/>
              <a:t>removed</a:t>
            </a:r>
          </a:p>
          <a:p>
            <a:pPr lvl="1"/>
            <a:endParaRPr lang="en-US" dirty="0" smtClean="0"/>
          </a:p>
          <a:p>
            <a:pPr lvl="0"/>
            <a:r>
              <a:rPr lang="en-US" b="1" dirty="0" smtClean="0"/>
              <a:t>Weight</a:t>
            </a:r>
            <a:endParaRPr lang="en-US" b="1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exceed weight of missing </a:t>
            </a:r>
            <a:r>
              <a:rPr lang="en-US" dirty="0" smtClean="0"/>
              <a:t>limb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 We Evaluated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1344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Actuation and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7548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Socket Design and Fabrication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5663" y="36986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Terminal Device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 We Evaluated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1344"/>
            <a:ext cx="3352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Final Design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1344"/>
            <a:ext cx="228600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Actuation and Control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87548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Socket Design and Fabrication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5663" y="369860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976" y="4339930"/>
            <a:ext cx="2286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Terminal Device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7330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198645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1663" y="3902952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5976" y="4524596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Actuation and Control Design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r>
              <a:rPr lang="en-US" dirty="0" smtClean="0"/>
              <a:t>Body-powered</a:t>
            </a:r>
          </a:p>
          <a:p>
            <a:pPr lvl="1"/>
            <a:r>
              <a:rPr lang="en-US" dirty="0" smtClean="0"/>
              <a:t>Shoulder-controlled</a:t>
            </a:r>
          </a:p>
          <a:p>
            <a:pPr lvl="1"/>
            <a:r>
              <a:rPr lang="en-US" dirty="0" smtClean="0"/>
              <a:t>Elbow-controlled</a:t>
            </a:r>
          </a:p>
          <a:p>
            <a:r>
              <a:rPr lang="en-US" dirty="0" smtClean="0"/>
              <a:t>Externally-powered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houlder-controlled</a:t>
            </a:r>
          </a:p>
          <a:p>
            <a:pPr lvl="1"/>
            <a:r>
              <a:rPr lang="en-US" dirty="0" smtClean="0"/>
              <a:t>Voice-controlled</a:t>
            </a:r>
          </a:p>
          <a:p>
            <a:pPr lvl="1"/>
            <a:r>
              <a:rPr lang="en-US" dirty="0" smtClean="0"/>
              <a:t>Button-controlled</a:t>
            </a:r>
          </a:p>
          <a:p>
            <a:pPr lvl="1"/>
            <a:r>
              <a:rPr lang="en-US" dirty="0" smtClean="0"/>
              <a:t>EMG-controlled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3677" y="4688774"/>
            <a:ext cx="155952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359003" y="745256"/>
            <a:ext cx="4823346" cy="5417532"/>
            <a:chOff x="1905000" y="401772"/>
            <a:chExt cx="4823346" cy="541753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5" r="14461"/>
            <a:stretch/>
          </p:blipFill>
          <p:spPr bwMode="auto">
            <a:xfrm>
              <a:off x="1905000" y="401772"/>
              <a:ext cx="4823346" cy="447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35"/>
            <p:cNvSpPr/>
            <p:nvPr/>
          </p:nvSpPr>
          <p:spPr>
            <a:xfrm>
              <a:off x="4993483" y="401773"/>
              <a:ext cx="1053577" cy="1131308"/>
            </a:xfrm>
            <a:custGeom>
              <a:avLst/>
              <a:gdLst>
                <a:gd name="connsiteX0" fmla="*/ 10596 w 1053577"/>
                <a:gd name="connsiteY0" fmla="*/ 733691 h 1131308"/>
                <a:gd name="connsiteX1" fmla="*/ 347216 w 1053577"/>
                <a:gd name="connsiteY1" fmla="*/ 1075335 h 1131308"/>
                <a:gd name="connsiteX2" fmla="*/ 719005 w 1053577"/>
                <a:gd name="connsiteY2" fmla="*/ 1100456 h 1131308"/>
                <a:gd name="connsiteX3" fmla="*/ 990310 w 1053577"/>
                <a:gd name="connsiteY3" fmla="*/ 768860 h 1131308"/>
                <a:gd name="connsiteX4" fmla="*/ 1050601 w 1053577"/>
                <a:gd name="connsiteY4" fmla="*/ 206152 h 1131308"/>
                <a:gd name="connsiteX5" fmla="*/ 1010407 w 1053577"/>
                <a:gd name="connsiteY5" fmla="*/ 161 h 1131308"/>
                <a:gd name="connsiteX6" fmla="*/ 729053 w 1053577"/>
                <a:gd name="connsiteY6" fmla="*/ 176007 h 1131308"/>
                <a:gd name="connsiteX7" fmla="*/ 437651 w 1053577"/>
                <a:gd name="connsiteY7" fmla="*/ 407119 h 1131308"/>
                <a:gd name="connsiteX8" fmla="*/ 116104 w 1053577"/>
                <a:gd name="connsiteY8" fmla="*/ 653304 h 1131308"/>
                <a:gd name="connsiteX9" fmla="*/ 10596 w 1053577"/>
                <a:gd name="connsiteY9" fmla="*/ 733691 h 113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3577" h="1131308">
                  <a:moveTo>
                    <a:pt x="10596" y="733691"/>
                  </a:moveTo>
                  <a:cubicBezTo>
                    <a:pt x="49115" y="804030"/>
                    <a:pt x="229148" y="1014208"/>
                    <a:pt x="347216" y="1075335"/>
                  </a:cubicBezTo>
                  <a:cubicBezTo>
                    <a:pt x="465284" y="1136463"/>
                    <a:pt x="611823" y="1151535"/>
                    <a:pt x="719005" y="1100456"/>
                  </a:cubicBezTo>
                  <a:cubicBezTo>
                    <a:pt x="826187" y="1049377"/>
                    <a:pt x="935044" y="917911"/>
                    <a:pt x="990310" y="768860"/>
                  </a:cubicBezTo>
                  <a:cubicBezTo>
                    <a:pt x="1045576" y="619809"/>
                    <a:pt x="1047252" y="334268"/>
                    <a:pt x="1050601" y="206152"/>
                  </a:cubicBezTo>
                  <a:cubicBezTo>
                    <a:pt x="1053950" y="78036"/>
                    <a:pt x="1063998" y="5185"/>
                    <a:pt x="1010407" y="161"/>
                  </a:cubicBezTo>
                  <a:cubicBezTo>
                    <a:pt x="956816" y="-4863"/>
                    <a:pt x="824512" y="108181"/>
                    <a:pt x="729053" y="176007"/>
                  </a:cubicBezTo>
                  <a:cubicBezTo>
                    <a:pt x="633594" y="243833"/>
                    <a:pt x="539809" y="327569"/>
                    <a:pt x="437651" y="407119"/>
                  </a:cubicBezTo>
                  <a:cubicBezTo>
                    <a:pt x="335493" y="486668"/>
                    <a:pt x="186443" y="600550"/>
                    <a:pt x="116104" y="653304"/>
                  </a:cubicBezTo>
                  <a:cubicBezTo>
                    <a:pt x="45766" y="706058"/>
                    <a:pt x="-27923" y="663352"/>
                    <a:pt x="10596" y="7336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8202970">
              <a:off x="1987787" y="4211418"/>
              <a:ext cx="2286000" cy="929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47887" y="1219201"/>
              <a:ext cx="1123197" cy="1072890"/>
            </a:xfrm>
            <a:custGeom>
              <a:avLst/>
              <a:gdLst>
                <a:gd name="connsiteX0" fmla="*/ 431794 w 1120246"/>
                <a:gd name="connsiteY0" fmla="*/ 109391 h 1114942"/>
                <a:gd name="connsiteX1" fmla="*/ 17124 w 1120246"/>
                <a:gd name="connsiteY1" fmla="*/ 800507 h 1114942"/>
                <a:gd name="connsiteX2" fmla="*/ 1048482 w 1120246"/>
                <a:gd name="connsiteY2" fmla="*/ 1098218 h 1114942"/>
                <a:gd name="connsiteX3" fmla="*/ 1005952 w 1120246"/>
                <a:gd name="connsiteY3" fmla="*/ 332674 h 1114942"/>
                <a:gd name="connsiteX4" fmla="*/ 793301 w 1120246"/>
                <a:gd name="connsiteY4" fmla="*/ 24330 h 1114942"/>
                <a:gd name="connsiteX5" fmla="*/ 431794 w 1120246"/>
                <a:gd name="connsiteY5" fmla="*/ 109391 h 11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246" h="1114942">
                  <a:moveTo>
                    <a:pt x="431794" y="109391"/>
                  </a:moveTo>
                  <a:cubicBezTo>
                    <a:pt x="302431" y="238754"/>
                    <a:pt x="-85657" y="635703"/>
                    <a:pt x="17124" y="800507"/>
                  </a:cubicBezTo>
                  <a:cubicBezTo>
                    <a:pt x="119905" y="965312"/>
                    <a:pt x="883677" y="1176190"/>
                    <a:pt x="1048482" y="1098218"/>
                  </a:cubicBezTo>
                  <a:cubicBezTo>
                    <a:pt x="1213287" y="1020246"/>
                    <a:pt x="1048482" y="511655"/>
                    <a:pt x="1005952" y="332674"/>
                  </a:cubicBezTo>
                  <a:cubicBezTo>
                    <a:pt x="963422" y="153693"/>
                    <a:pt x="888994" y="63316"/>
                    <a:pt x="793301" y="24330"/>
                  </a:cubicBezTo>
                  <a:cubicBezTo>
                    <a:pt x="697608" y="-14656"/>
                    <a:pt x="561157" y="-19972"/>
                    <a:pt x="431794" y="1093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288467">
              <a:off x="5035933" y="2138130"/>
              <a:ext cx="165684" cy="1371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728803">
              <a:off x="5318328" y="1363145"/>
              <a:ext cx="165684" cy="231244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3986882">
              <a:off x="5302265" y="650270"/>
              <a:ext cx="165684" cy="2280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3986882">
              <a:off x="5489225" y="635299"/>
              <a:ext cx="45719" cy="629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3154452">
              <a:off x="4244447" y="1398292"/>
              <a:ext cx="165684" cy="2280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3154452">
              <a:off x="4271535" y="1521879"/>
              <a:ext cx="46540" cy="457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018481" y="1263144"/>
              <a:ext cx="228600" cy="216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rot="18447965">
              <a:off x="4142303" y="1344346"/>
              <a:ext cx="114434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1" idx="0"/>
              <a:endCxn id="45" idx="0"/>
            </p:cNvCxnSpPr>
            <p:nvPr/>
          </p:nvCxnSpPr>
          <p:spPr>
            <a:xfrm flipH="1">
              <a:off x="4132781" y="832728"/>
              <a:ext cx="1161128" cy="430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20800768">
              <a:off x="4104234" y="1830323"/>
              <a:ext cx="65634" cy="1493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5" idx="3"/>
              <a:endCxn id="48" idx="0"/>
            </p:cNvCxnSpPr>
            <p:nvPr/>
          </p:nvCxnSpPr>
          <p:spPr>
            <a:xfrm>
              <a:off x="4051959" y="1448290"/>
              <a:ext cx="67887" cy="384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18642455">
              <a:off x="4511672" y="1565635"/>
              <a:ext cx="65634" cy="1493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327289" y="1448290"/>
              <a:ext cx="62950" cy="640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1" idx="5"/>
              <a:endCxn id="50" idx="0"/>
            </p:cNvCxnSpPr>
            <p:nvPr/>
          </p:nvCxnSpPr>
          <p:spPr>
            <a:xfrm>
              <a:off x="4381020" y="1502936"/>
              <a:ext cx="106860" cy="88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 rot="18202970">
              <a:off x="3552447" y="3657514"/>
              <a:ext cx="191910" cy="399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648402" y="1981200"/>
              <a:ext cx="596405" cy="1828800"/>
            </a:xfrm>
            <a:custGeom>
              <a:avLst/>
              <a:gdLst>
                <a:gd name="connsiteX0" fmla="*/ 579120 w 667217"/>
                <a:gd name="connsiteY0" fmla="*/ 0 h 1790700"/>
                <a:gd name="connsiteX1" fmla="*/ 662940 w 667217"/>
                <a:gd name="connsiteY1" fmla="*/ 259080 h 1790700"/>
                <a:gd name="connsiteX2" fmla="*/ 461010 w 667217"/>
                <a:gd name="connsiteY2" fmla="*/ 769620 h 1790700"/>
                <a:gd name="connsiteX3" fmla="*/ 0 w 667217"/>
                <a:gd name="connsiteY3" fmla="*/ 179070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217" h="1790700">
                  <a:moveTo>
                    <a:pt x="579120" y="0"/>
                  </a:moveTo>
                  <a:cubicBezTo>
                    <a:pt x="630872" y="65405"/>
                    <a:pt x="682625" y="130810"/>
                    <a:pt x="662940" y="259080"/>
                  </a:cubicBezTo>
                  <a:cubicBezTo>
                    <a:pt x="643255" y="387350"/>
                    <a:pt x="571500" y="514350"/>
                    <a:pt x="461010" y="769620"/>
                  </a:cubicBezTo>
                  <a:cubicBezTo>
                    <a:pt x="350520" y="1024890"/>
                    <a:pt x="99060" y="1685925"/>
                    <a:pt x="0" y="1790700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33800" y="1690122"/>
              <a:ext cx="952221" cy="2196078"/>
            </a:xfrm>
            <a:custGeom>
              <a:avLst/>
              <a:gdLst>
                <a:gd name="connsiteX0" fmla="*/ 832061 w 915745"/>
                <a:gd name="connsiteY0" fmla="*/ 0 h 2049816"/>
                <a:gd name="connsiteX1" fmla="*/ 914400 w 915745"/>
                <a:gd name="connsiteY1" fmla="*/ 182013 h 2049816"/>
                <a:gd name="connsiteX2" fmla="*/ 866730 w 915745"/>
                <a:gd name="connsiteY2" fmla="*/ 420364 h 2049816"/>
                <a:gd name="connsiteX3" fmla="*/ 667382 w 915745"/>
                <a:gd name="connsiteY3" fmla="*/ 1074745 h 2049816"/>
                <a:gd name="connsiteX4" fmla="*/ 0 w 915745"/>
                <a:gd name="connsiteY4" fmla="*/ 2049816 h 204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745" h="2049816">
                  <a:moveTo>
                    <a:pt x="832061" y="0"/>
                  </a:moveTo>
                  <a:cubicBezTo>
                    <a:pt x="870341" y="55976"/>
                    <a:pt x="908622" y="111952"/>
                    <a:pt x="914400" y="182013"/>
                  </a:cubicBezTo>
                  <a:cubicBezTo>
                    <a:pt x="920178" y="252074"/>
                    <a:pt x="907900" y="271575"/>
                    <a:pt x="866730" y="420364"/>
                  </a:cubicBezTo>
                  <a:cubicBezTo>
                    <a:pt x="825560" y="569153"/>
                    <a:pt x="811837" y="803170"/>
                    <a:pt x="667382" y="1074745"/>
                  </a:cubicBezTo>
                  <a:cubicBezTo>
                    <a:pt x="522927" y="1346320"/>
                    <a:pt x="0" y="2049816"/>
                    <a:pt x="0" y="2049816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566593" y="2344504"/>
              <a:ext cx="472368" cy="1417104"/>
            </a:xfrm>
            <a:custGeom>
              <a:avLst/>
              <a:gdLst>
                <a:gd name="connsiteX0" fmla="*/ 472368 w 472368"/>
                <a:gd name="connsiteY0" fmla="*/ 0 h 1417104"/>
                <a:gd name="connsiteX1" fmla="*/ 277354 w 472368"/>
                <a:gd name="connsiteY1" fmla="*/ 381361 h 1417104"/>
                <a:gd name="connsiteX2" fmla="*/ 117009 w 472368"/>
                <a:gd name="connsiteY2" fmla="*/ 1113748 h 1417104"/>
                <a:gd name="connsiteX3" fmla="*/ 0 w 472368"/>
                <a:gd name="connsiteY3" fmla="*/ 1417104 h 14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368" h="1417104">
                  <a:moveTo>
                    <a:pt x="472368" y="0"/>
                  </a:moveTo>
                  <a:cubicBezTo>
                    <a:pt x="404474" y="97868"/>
                    <a:pt x="336580" y="195736"/>
                    <a:pt x="277354" y="381361"/>
                  </a:cubicBezTo>
                  <a:cubicBezTo>
                    <a:pt x="218128" y="566986"/>
                    <a:pt x="163235" y="941124"/>
                    <a:pt x="117009" y="1113748"/>
                  </a:cubicBezTo>
                  <a:cubicBezTo>
                    <a:pt x="70783" y="1286372"/>
                    <a:pt x="22391" y="1367989"/>
                    <a:pt x="0" y="1417104"/>
                  </a:cubicBezTo>
                </a:path>
              </a:pathLst>
            </a:custGeom>
            <a:noFill/>
            <a:ln w="2349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18202970">
              <a:off x="2561848" y="5171983"/>
              <a:ext cx="191910" cy="399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6" idx="3"/>
            </p:cNvCxnSpPr>
            <p:nvPr/>
          </p:nvCxnSpPr>
          <p:spPr>
            <a:xfrm flipH="1">
              <a:off x="2590800" y="3761608"/>
              <a:ext cx="975793" cy="1572392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4" idx="3"/>
            </p:cNvCxnSpPr>
            <p:nvPr/>
          </p:nvCxnSpPr>
          <p:spPr>
            <a:xfrm flipH="1">
              <a:off x="2664665" y="3810000"/>
              <a:ext cx="983737" cy="1572392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5" idx="4"/>
            </p:cNvCxnSpPr>
            <p:nvPr/>
          </p:nvCxnSpPr>
          <p:spPr>
            <a:xfrm flipH="1">
              <a:off x="2758009" y="3886200"/>
              <a:ext cx="975791" cy="1543230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341400" y="5334000"/>
              <a:ext cx="243988" cy="368282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418922" y="5382392"/>
              <a:ext cx="243988" cy="368282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514021" y="5431293"/>
              <a:ext cx="243988" cy="368282"/>
            </a:xfrm>
            <a:prstGeom prst="line">
              <a:avLst/>
            </a:prstGeom>
            <a:ln w="234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9" y="794255"/>
            <a:ext cx="7620000" cy="1143000"/>
          </a:xfrm>
        </p:spPr>
        <p:txBody>
          <a:bodyPr/>
          <a:lstStyle/>
          <a:p>
            <a:r>
              <a:rPr lang="en-US" dirty="0" smtClean="0"/>
              <a:t>Body-powered,</a:t>
            </a:r>
            <a:br>
              <a:rPr lang="en-US" dirty="0" smtClean="0"/>
            </a:br>
            <a:r>
              <a:rPr lang="en-US" dirty="0" smtClean="0"/>
              <a:t>Shoulder-</a:t>
            </a:r>
            <a:br>
              <a:rPr lang="en-US" dirty="0" smtClean="0"/>
            </a:br>
            <a:r>
              <a:rPr lang="en-US" dirty="0" smtClean="0"/>
              <a:t>controlled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917581" y="228600"/>
            <a:ext cx="245907" cy="9476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255578" y="1935092"/>
            <a:ext cx="1167063" cy="1189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892403" y="3174507"/>
            <a:ext cx="1109797" cy="1584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88544" y="3450128"/>
            <a:ext cx="2414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3 separate </a:t>
            </a:r>
            <a:r>
              <a:rPr lang="en-US" sz="2400" dirty="0" smtClean="0"/>
              <a:t>movements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Uncomfortable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Hard to 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09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1074</Words>
  <Application>Microsoft Office PowerPoint</Application>
  <PresentationFormat>On-screen Show (4:3)</PresentationFormat>
  <Paragraphs>447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Adjacency</vt:lpstr>
      <vt:lpstr>Transradial Prosthetic Arm</vt:lpstr>
      <vt:lpstr>Transradial Limb Amputation</vt:lpstr>
      <vt:lpstr>Need</vt:lpstr>
      <vt:lpstr>Design Specifications</vt:lpstr>
      <vt:lpstr>Design Specifications (cont.)</vt:lpstr>
      <vt:lpstr>Design Components We Evaluated</vt:lpstr>
      <vt:lpstr>Design Components We Evaluated</vt:lpstr>
      <vt:lpstr>Actuation and Control Design Options</vt:lpstr>
      <vt:lpstr>Body-powered, Shoulder- controlled</vt:lpstr>
      <vt:lpstr>Body-powered, Elbow-controlled</vt:lpstr>
      <vt:lpstr>Externally-powered, Shoulder-controlled</vt:lpstr>
      <vt:lpstr>Externally-powered, Voice-controlled</vt:lpstr>
      <vt:lpstr>Externally-powered, Button-controlled</vt:lpstr>
      <vt:lpstr>Comparison of General Features</vt:lpstr>
      <vt:lpstr>Comparison of General Features (cont.)</vt:lpstr>
      <vt:lpstr>Pugh Chart Selection</vt:lpstr>
      <vt:lpstr>Design Components We Evaluated</vt:lpstr>
      <vt:lpstr>Socket Design and Fabrication: 3D Printed Socket Chosen</vt:lpstr>
      <vt:lpstr>Design Components We Evaluated</vt:lpstr>
      <vt:lpstr>Suspension System Chosen</vt:lpstr>
      <vt:lpstr>Design Components We Evaluated</vt:lpstr>
      <vt:lpstr>Terminal Device Options</vt:lpstr>
      <vt:lpstr>The Robohand</vt:lpstr>
      <vt:lpstr>Single Joint, Lever-based Hand</vt:lpstr>
      <vt:lpstr>Single Joint, Lever-based Hand</vt:lpstr>
      <vt:lpstr>The Mitten</vt:lpstr>
      <vt:lpstr>Hooks</vt:lpstr>
      <vt:lpstr>Hosmer APRL Hand</vt:lpstr>
      <vt:lpstr>Functional "Soft" Hands</vt:lpstr>
      <vt:lpstr>Pugh Chart Selection</vt:lpstr>
      <vt:lpstr>Chosen Design Components</vt:lpstr>
      <vt:lpstr>Chosen Design Components</vt:lpstr>
      <vt:lpstr>Externally-powered, Shoulder-controlled</vt:lpstr>
      <vt:lpstr>Our Chosen Design</vt:lpstr>
      <vt:lpstr>Specific Details of Chosen Design: Possible Components</vt:lpstr>
      <vt:lpstr>Cable-spooling Method</vt:lpstr>
      <vt:lpstr>Design Schedule</vt:lpstr>
      <vt:lpstr>Team Responsibilities</vt:lpstr>
      <vt:lpstr>Sources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</dc:creator>
  <cp:lastModifiedBy>Henry</cp:lastModifiedBy>
  <cp:revision>264</cp:revision>
  <dcterms:created xsi:type="dcterms:W3CDTF">2013-10-27T00:33:24Z</dcterms:created>
  <dcterms:modified xsi:type="dcterms:W3CDTF">2013-10-28T09:42:34Z</dcterms:modified>
</cp:coreProperties>
</file>