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8" r:id="rId2"/>
    <p:sldId id="259" r:id="rId3"/>
    <p:sldId id="260" r:id="rId4"/>
    <p:sldId id="261" r:id="rId5"/>
    <p:sldId id="285" r:id="rId6"/>
    <p:sldId id="286" r:id="rId7"/>
    <p:sldId id="262" r:id="rId8"/>
    <p:sldId id="263" r:id="rId9"/>
    <p:sldId id="284" r:id="rId10"/>
    <p:sldId id="287" r:id="rId11"/>
    <p:sldId id="265" r:id="rId12"/>
    <p:sldId id="266" r:id="rId13"/>
    <p:sldId id="267" r:id="rId14"/>
    <p:sldId id="268" r:id="rId15"/>
    <p:sldId id="269" r:id="rId16"/>
    <p:sldId id="281" r:id="rId17"/>
    <p:sldId id="270" r:id="rId18"/>
    <p:sldId id="282" r:id="rId19"/>
    <p:sldId id="288" r:id="rId20"/>
    <p:sldId id="275" r:id="rId21"/>
    <p:sldId id="272" r:id="rId22"/>
    <p:sldId id="273" r:id="rId23"/>
    <p:sldId id="274" r:id="rId24"/>
    <p:sldId id="276" r:id="rId25"/>
    <p:sldId id="277" r:id="rId26"/>
    <p:sldId id="280" r:id="rId27"/>
    <p:sldId id="278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71" autoAdjust="0"/>
  </p:normalViewPr>
  <p:slideViewPr>
    <p:cSldViewPr>
      <p:cViewPr>
        <p:scale>
          <a:sx n="70" d="100"/>
          <a:sy n="70" d="100"/>
        </p:scale>
        <p:origin x="-13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884AA-35C7-46AA-9550-96F76993C07F}" type="datetimeFigureOut">
              <a:rPr lang="en-US" smtClean="0"/>
              <a:t>12/6/2013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28DF-3E7C-4960-9961-D4C78B674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6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428DF-3E7C-4960-9961-D4C78B674C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393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42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1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14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2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0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1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2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87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58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9BE092-2D5C-4F8E-9446-7607325C7E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rgbClr val="ACCBF9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2A2DDF0-AA70-4159-8CCE-5D672919A09C}" type="datetimeFigureOut">
              <a:rPr lang="en-US" smtClean="0">
                <a:solidFill>
                  <a:srgbClr val="ACCBF9"/>
                </a:solidFill>
              </a:rPr>
              <a:pPr/>
              <a:t>12/6/2013</a:t>
            </a:fld>
            <a:endParaRPr lang="en-US">
              <a:solidFill>
                <a:srgbClr val="ACCB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5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Transradial Prosthetic Arm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Kranti Peddada</a:t>
            </a:r>
          </a:p>
          <a:p>
            <a:r>
              <a:rPr lang="en-US" dirty="0" smtClean="0"/>
              <a:t>Team Members: Kendall Gretsch and Henry Lather</a:t>
            </a:r>
          </a:p>
          <a:p>
            <a:r>
              <a:rPr lang="en-US" dirty="0" smtClean="0"/>
              <a:t>Mentors: Dr. Charles Goldfarb and Dr. Lindley Wall</a:t>
            </a:r>
          </a:p>
          <a:p>
            <a:r>
              <a:rPr lang="en-US" dirty="0" smtClean="0"/>
              <a:t>Website: www.transradialprostheticarm.weebly.com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2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Specific Details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Outputs yaw, pitch, roll, their time derivatives, and linear acceleration in x, y, and z 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1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66215"/>
            <a:ext cx="6705600" cy="61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Up/Down Shoulder Movement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219200"/>
            <a:ext cx="7543800" cy="5656436"/>
          </a:xfr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73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Fwd./Rev. Shoulder Movement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564"/>
            <a:ext cx="7543800" cy="5656436"/>
          </a:xfrm>
        </p:spPr>
      </p:pic>
    </p:spTree>
    <p:extLst>
      <p:ext uri="{BB962C8B-B14F-4D97-AF65-F5344CB8AC3E}">
        <p14:creationId xmlns:p14="http://schemas.microsoft.com/office/powerpoint/2010/main" val="147014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097" y="0"/>
            <a:ext cx="7620000" cy="1143000"/>
          </a:xfrm>
        </p:spPr>
        <p:txBody>
          <a:bodyPr/>
          <a:lstStyle/>
          <a:p>
            <a:r>
              <a:rPr lang="en-US" dirty="0" smtClean="0"/>
              <a:t>Software Flow Chart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09266" y="1724862"/>
            <a:ext cx="160020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Initialization:</a:t>
            </a:r>
          </a:p>
          <a:p>
            <a:r>
              <a:rPr lang="en-US" dirty="0" smtClean="0"/>
              <a:t>Roll angle 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99766" y="1036387"/>
            <a:ext cx="1219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Device 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166" y="2690336"/>
            <a:ext cx="1676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Read IMU Data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1423" y="3657600"/>
            <a:ext cx="1676400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Hand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Thumb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Shoulder up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86423" y="3657600"/>
            <a:ext cx="16002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Hand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Thumb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Shoulder down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5223" y="3657600"/>
            <a:ext cx="167640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Hand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Thumb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Shoulder forward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20223" y="3657600"/>
            <a:ext cx="1725304" cy="147732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Hand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Thumb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Shoulder backward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72324" y="5773504"/>
            <a:ext cx="1694597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 OPEN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75051" y="5773504"/>
            <a:ext cx="162294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Hand CLOSED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15223" y="5773504"/>
            <a:ext cx="16764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Thumb OPEN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520223" y="5773504"/>
            <a:ext cx="173212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Thumb CLOSED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6" idx="2"/>
            <a:endCxn id="5" idx="0"/>
          </p:cNvCxnSpPr>
          <p:nvPr/>
        </p:nvCxnSpPr>
        <p:spPr>
          <a:xfrm>
            <a:off x="4409366" y="1405719"/>
            <a:ext cx="0" cy="319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7" idx="0"/>
          </p:cNvCxnSpPr>
          <p:nvPr/>
        </p:nvCxnSpPr>
        <p:spPr>
          <a:xfrm>
            <a:off x="4409366" y="2371193"/>
            <a:ext cx="0" cy="3191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19623" y="3352800"/>
            <a:ext cx="566325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7" idx="2"/>
          </p:cNvCxnSpPr>
          <p:nvPr/>
        </p:nvCxnSpPr>
        <p:spPr>
          <a:xfrm>
            <a:off x="4409366" y="3059668"/>
            <a:ext cx="0" cy="293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8" idx="0"/>
          </p:cNvCxnSpPr>
          <p:nvPr/>
        </p:nvCxnSpPr>
        <p:spPr>
          <a:xfrm>
            <a:off x="1719623" y="3352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1" idx="0"/>
          </p:cNvCxnSpPr>
          <p:nvPr/>
        </p:nvCxnSpPr>
        <p:spPr>
          <a:xfrm>
            <a:off x="3586523" y="3352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12" idx="0"/>
          </p:cNvCxnSpPr>
          <p:nvPr/>
        </p:nvCxnSpPr>
        <p:spPr>
          <a:xfrm>
            <a:off x="5453423" y="3352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3" idx="0"/>
          </p:cNvCxnSpPr>
          <p:nvPr/>
        </p:nvCxnSpPr>
        <p:spPr>
          <a:xfrm>
            <a:off x="7382875" y="3352800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2"/>
            <a:endCxn id="18" idx="0"/>
          </p:cNvCxnSpPr>
          <p:nvPr/>
        </p:nvCxnSpPr>
        <p:spPr>
          <a:xfrm>
            <a:off x="7382875" y="5134928"/>
            <a:ext cx="3412" cy="638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12" idx="2"/>
            <a:endCxn id="17" idx="0"/>
          </p:cNvCxnSpPr>
          <p:nvPr/>
        </p:nvCxnSpPr>
        <p:spPr>
          <a:xfrm>
            <a:off x="5453423" y="5411926"/>
            <a:ext cx="0" cy="36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1" idx="2"/>
            <a:endCxn id="16" idx="0"/>
          </p:cNvCxnSpPr>
          <p:nvPr/>
        </p:nvCxnSpPr>
        <p:spPr>
          <a:xfrm>
            <a:off x="3586523" y="5411926"/>
            <a:ext cx="0" cy="3615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" idx="2"/>
            <a:endCxn id="15" idx="0"/>
          </p:cNvCxnSpPr>
          <p:nvPr/>
        </p:nvCxnSpPr>
        <p:spPr>
          <a:xfrm>
            <a:off x="1719623" y="5134928"/>
            <a:ext cx="0" cy="6385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457200" y="6477000"/>
            <a:ext cx="69256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460613" y="2875002"/>
            <a:ext cx="0" cy="3601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endCxn id="7" idx="1"/>
          </p:cNvCxnSpPr>
          <p:nvPr/>
        </p:nvCxnSpPr>
        <p:spPr>
          <a:xfrm>
            <a:off x="460613" y="2875002"/>
            <a:ext cx="311055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6" idx="2"/>
          </p:cNvCxnSpPr>
          <p:nvPr/>
        </p:nvCxnSpPr>
        <p:spPr>
          <a:xfrm>
            <a:off x="3586523" y="6142836"/>
            <a:ext cx="0" cy="334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15" idx="2"/>
          </p:cNvCxnSpPr>
          <p:nvPr/>
        </p:nvCxnSpPr>
        <p:spPr>
          <a:xfrm flipH="1">
            <a:off x="1719622" y="6142836"/>
            <a:ext cx="1" cy="334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7" idx="2"/>
          </p:cNvCxnSpPr>
          <p:nvPr/>
        </p:nvCxnSpPr>
        <p:spPr>
          <a:xfrm>
            <a:off x="5453423" y="6142836"/>
            <a:ext cx="0" cy="334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8" idx="2"/>
          </p:cNvCxnSpPr>
          <p:nvPr/>
        </p:nvCxnSpPr>
        <p:spPr>
          <a:xfrm>
            <a:off x="7386287" y="6142836"/>
            <a:ext cx="0" cy="334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8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8" y="1524000"/>
            <a:ext cx="63150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71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76400"/>
            <a:ext cx="60102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32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Assembly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1436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04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 major safety concerns anticipated</a:t>
            </a:r>
          </a:p>
          <a:p>
            <a:pPr lvl="1"/>
            <a:r>
              <a:rPr lang="en-US" dirty="0" smtClean="0"/>
              <a:t>Only DC current used</a:t>
            </a:r>
          </a:p>
          <a:p>
            <a:pPr lvl="1"/>
            <a:r>
              <a:rPr lang="en-US" dirty="0" smtClean="0"/>
              <a:t>All materials are non-toxic</a:t>
            </a:r>
          </a:p>
          <a:p>
            <a:pPr lvl="1"/>
            <a:r>
              <a:rPr lang="en-US" dirty="0" smtClean="0"/>
              <a:t>NiMH batteries are safe</a:t>
            </a:r>
          </a:p>
          <a:p>
            <a:pPr lvl="1"/>
            <a:r>
              <a:rPr lang="en-US" dirty="0" smtClean="0"/>
              <a:t>Motors kept distal from residual limb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Abbreviated 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7620000" cy="4800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b="1" dirty="0" smtClean="0"/>
              <a:t>Patient Population</a:t>
            </a:r>
          </a:p>
          <a:p>
            <a:pPr lvl="1"/>
            <a:r>
              <a:rPr lang="en-US" sz="2200" dirty="0" smtClean="0"/>
              <a:t>Unilateral, </a:t>
            </a:r>
            <a:r>
              <a:rPr lang="en-US" sz="2200" dirty="0" err="1" smtClean="0"/>
              <a:t>transradial</a:t>
            </a:r>
            <a:r>
              <a:rPr lang="en-US" sz="2200" dirty="0" smtClean="0"/>
              <a:t> limb difference</a:t>
            </a:r>
          </a:p>
          <a:p>
            <a:pPr lvl="1"/>
            <a:r>
              <a:rPr lang="en-US" sz="2200" dirty="0" smtClean="0"/>
              <a:t>Ages 5+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Total Parts Cost</a:t>
            </a:r>
          </a:p>
          <a:p>
            <a:pPr lvl="1"/>
            <a:r>
              <a:rPr lang="en-US" sz="2200" dirty="0" smtClean="0"/>
              <a:t>Maximum $150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Functionality</a:t>
            </a:r>
          </a:p>
          <a:p>
            <a:pPr lvl="1"/>
            <a:r>
              <a:rPr lang="en-US" sz="2200" dirty="0" smtClean="0"/>
              <a:t>Hand and thumb open and close at mouth, belt, and in front</a:t>
            </a:r>
          </a:p>
          <a:p>
            <a:pPr lvl="1"/>
            <a:r>
              <a:rPr lang="en-US" sz="2200" dirty="0" smtClean="0"/>
              <a:t>Independent thumb movement with key grip</a:t>
            </a:r>
          </a:p>
          <a:p>
            <a:pPr lvl="1"/>
            <a:r>
              <a:rPr lang="en-US" sz="2200" dirty="0" smtClean="0"/>
              <a:t>Ability to lift and hold at least 500 g</a:t>
            </a:r>
          </a:p>
          <a:p>
            <a:pPr lvl="1"/>
            <a:endParaRPr lang="en-US" sz="2200" dirty="0" smtClean="0"/>
          </a:p>
          <a:p>
            <a:pPr lvl="0"/>
            <a:r>
              <a:rPr lang="en-US" sz="2400" b="1" dirty="0" smtClean="0"/>
              <a:t>Weight</a:t>
            </a:r>
            <a:endParaRPr lang="en-US" sz="2400" b="1" dirty="0"/>
          </a:p>
          <a:p>
            <a:pPr lvl="1"/>
            <a:r>
              <a:rPr lang="en-US" sz="2200" dirty="0" smtClean="0"/>
              <a:t>Does not exceed weight of missing limb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20000" cy="1143000"/>
          </a:xfrm>
        </p:spPr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418205"/>
              </p:ext>
            </p:extLst>
          </p:nvPr>
        </p:nvGraphicFramePr>
        <p:xfrm>
          <a:off x="4572000" y="446532"/>
          <a:ext cx="3505200" cy="6005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2600"/>
                <a:gridCol w="838200"/>
                <a:gridCol w="914400"/>
              </a:tblGrid>
              <a:tr h="5760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Item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Quantity (# </a:t>
                      </a:r>
                      <a:r>
                        <a:rPr lang="en-US" sz="1500" dirty="0" smtClean="0">
                          <a:effectLst/>
                        </a:rPr>
                        <a:t>or</a:t>
                      </a:r>
                      <a:r>
                        <a:rPr lang="en-US" sz="1500" baseline="0" dirty="0" smtClean="0">
                          <a:effectLst/>
                        </a:rPr>
                        <a:t> #</a:t>
                      </a:r>
                      <a:r>
                        <a:rPr lang="en-US" sz="1500" dirty="0" smtClean="0">
                          <a:effectLst/>
                        </a:rPr>
                        <a:t> </a:t>
                      </a:r>
                      <a:r>
                        <a:rPr lang="en-US" sz="1500" dirty="0">
                          <a:effectLst/>
                        </a:rPr>
                        <a:t>pkgs.)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Total Cost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Micro servo motor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5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 $    46.49 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Electrical tape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0.76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Fishing line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2.51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Elastic cord (stringing)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1.63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ABS filament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n/a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</a:t>
                      </a:r>
                      <a:r>
                        <a:rPr lang="en-US" sz="1500" b="1" dirty="0" smtClean="0">
                          <a:effectLst/>
                        </a:rPr>
                        <a:t>$      6.20    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Superglue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2.49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#6 lock washers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1.29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#6-32 cap nuts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2.59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#8 3/8" set screws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2.33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#8-32 1/2" machine screws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12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2.59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#8-32 screw nuts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2.59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#6-32 6" threaded rod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3.06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#216-1/2" screw eye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4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$      1.29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1920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Adhesive wrap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3.75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Total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 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</a:t>
                      </a:r>
                      <a:r>
                        <a:rPr lang="en-US" sz="1500" b="1" dirty="0" smtClean="0">
                          <a:effectLst/>
                        </a:rPr>
                        <a:t>226.12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224" marR="39224" marT="0" marB="0" anchor="b"/>
                </a:tc>
              </a:tr>
            </a:tbl>
          </a:graphicData>
        </a:graphic>
      </p:graphicFrame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212090"/>
              </p:ext>
            </p:extLst>
          </p:nvPr>
        </p:nvGraphicFramePr>
        <p:xfrm>
          <a:off x="609600" y="1301560"/>
          <a:ext cx="3505200" cy="51040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838200"/>
                <a:gridCol w="990600"/>
              </a:tblGrid>
              <a:tr h="7648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Item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Quantity (# </a:t>
                      </a:r>
                      <a:r>
                        <a:rPr lang="en-US" sz="1500" dirty="0" smtClean="0">
                          <a:effectLst/>
                        </a:rPr>
                        <a:t>or # </a:t>
                      </a:r>
                      <a:r>
                        <a:rPr lang="en-US" sz="1500" dirty="0">
                          <a:effectLst/>
                        </a:rPr>
                        <a:t>pkgs.)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Total Cost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Inertial measurement unit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24.99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Velcro straps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4.15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Stranded 18 AWG wire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9.24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Printed circuit board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$      2.43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549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Heat shrink tubing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2.28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96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AA battery holder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  7.51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589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AA NiMH rechargeable batteries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30.88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08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AA battery charger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26.77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099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5V switching voltage regulator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</a:rPr>
                        <a:t>1</a:t>
                      </a:r>
                      <a:endParaRPr lang="en-US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381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 $    12.55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0" y="6096000"/>
            <a:ext cx="35052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3D Printing and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parts are off-the-shelf or can be shipped in 2-5 business days</a:t>
            </a:r>
          </a:p>
          <a:p>
            <a:r>
              <a:rPr lang="en-US" dirty="0" smtClean="0"/>
              <a:t>Socket and hand are 3D printed</a:t>
            </a:r>
          </a:p>
          <a:p>
            <a:pPr lvl="1"/>
            <a:r>
              <a:rPr lang="en-US" dirty="0" smtClean="0"/>
              <a:t>Less than 15 hours of printing time</a:t>
            </a:r>
          </a:p>
          <a:p>
            <a:r>
              <a:rPr lang="en-US" dirty="0" smtClean="0"/>
              <a:t>Basic soldering experience required</a:t>
            </a:r>
            <a:endParaRPr lang="en-US" dirty="0"/>
          </a:p>
          <a:p>
            <a:r>
              <a:rPr lang="en-US" dirty="0" smtClean="0"/>
              <a:t>Basic proficiency with hand-held electric tools required</a:t>
            </a:r>
          </a:p>
          <a:p>
            <a:r>
              <a:rPr lang="en-US" dirty="0" smtClean="0"/>
              <a:t>Fitting should be overseen by a Certified Prosthetist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Prototype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659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Prototype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Patient Population</a:t>
            </a:r>
          </a:p>
          <a:p>
            <a:pPr lvl="1"/>
            <a:r>
              <a:rPr lang="en-US" sz="2200" dirty="0" smtClean="0"/>
              <a:t>Unilateral, transradial limb difference</a:t>
            </a:r>
          </a:p>
          <a:p>
            <a:pPr lvl="1"/>
            <a:r>
              <a:rPr lang="en-US" sz="2200" dirty="0" smtClean="0"/>
              <a:t>Ages 5+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Total Parts Cost</a:t>
            </a:r>
          </a:p>
          <a:p>
            <a:pPr lvl="1"/>
            <a:r>
              <a:rPr lang="en-US" sz="2200" dirty="0" smtClean="0"/>
              <a:t>$226.12</a:t>
            </a:r>
          </a:p>
          <a:p>
            <a:pPr lvl="1"/>
            <a:endParaRPr lang="en-US" dirty="0" smtClean="0"/>
          </a:p>
          <a:p>
            <a:r>
              <a:rPr lang="en-US" sz="2400" b="1" dirty="0" smtClean="0"/>
              <a:t>Functionality</a:t>
            </a:r>
          </a:p>
          <a:p>
            <a:pPr lvl="1"/>
            <a:r>
              <a:rPr lang="en-US" sz="2200" dirty="0" smtClean="0"/>
              <a:t>Hand and thumb open and close at mouth, belt, and in front</a:t>
            </a:r>
          </a:p>
          <a:p>
            <a:pPr lvl="1"/>
            <a:r>
              <a:rPr lang="en-US" sz="2200" dirty="0" smtClean="0"/>
              <a:t>Independent thumb movement with key grip</a:t>
            </a:r>
          </a:p>
          <a:p>
            <a:pPr lvl="1"/>
            <a:r>
              <a:rPr lang="en-US" sz="2200" dirty="0" smtClean="0"/>
              <a:t>Ability to lift and hold 50 g (still testing)</a:t>
            </a:r>
          </a:p>
          <a:p>
            <a:pPr lvl="1"/>
            <a:endParaRPr lang="en-US" sz="2200" dirty="0" smtClean="0"/>
          </a:p>
          <a:p>
            <a:r>
              <a:rPr lang="en-US" sz="2400" b="1" dirty="0" smtClean="0"/>
              <a:t>Weight</a:t>
            </a:r>
          </a:p>
          <a:p>
            <a:pPr lvl="1"/>
            <a:r>
              <a:rPr lang="en-US" sz="2200" dirty="0" smtClean="0"/>
              <a:t>Weighs 240 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Intellectual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Yes!</a:t>
            </a:r>
          </a:p>
          <a:p>
            <a:pPr lvl="1"/>
            <a:r>
              <a:rPr lang="en-US" dirty="0" smtClean="0"/>
              <a:t>New, useful, and non-obvious</a:t>
            </a:r>
          </a:p>
          <a:p>
            <a:r>
              <a:rPr lang="en-US" dirty="0" smtClean="0"/>
              <a:t>However, we want our design to be open-source</a:t>
            </a:r>
          </a:p>
          <a:p>
            <a:pPr lvl="1"/>
            <a:r>
              <a:rPr lang="en-US" dirty="0" smtClean="0"/>
              <a:t>Creative Commons License</a:t>
            </a:r>
          </a:p>
          <a:p>
            <a:pPr lvl="1"/>
            <a:r>
              <a:rPr lang="en-US" dirty="0" smtClean="0"/>
              <a:t>GNU General Public License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54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Specific Skills</a:t>
            </a:r>
          </a:p>
          <a:p>
            <a:pPr lvl="1"/>
            <a:r>
              <a:rPr lang="en-US" dirty="0" smtClean="0"/>
              <a:t>Henry: Arduino boards, Arduino IDE, SPI transmission, PWM motor control, power supplies, general embedded systems</a:t>
            </a:r>
          </a:p>
          <a:p>
            <a:pPr lvl="1"/>
            <a:r>
              <a:rPr lang="en-US" dirty="0" smtClean="0"/>
              <a:t>Kendall: prototyping mechanical systems, Autodesk Inventor, using electric power tools</a:t>
            </a:r>
          </a:p>
          <a:p>
            <a:pPr lvl="1"/>
            <a:r>
              <a:rPr lang="en-US" dirty="0" smtClean="0"/>
              <a:t>Kranti: theory of servo and stepper motor control, micro-controller design and theory</a:t>
            </a:r>
          </a:p>
          <a:p>
            <a:r>
              <a:rPr lang="en-US" dirty="0" smtClean="0"/>
              <a:t>Keep design notebooks up-to-date</a:t>
            </a:r>
          </a:p>
          <a:p>
            <a:r>
              <a:rPr lang="en-US" dirty="0" smtClean="0"/>
              <a:t>Use Pugh charts to choose design</a:t>
            </a:r>
          </a:p>
          <a:p>
            <a:r>
              <a:rPr lang="en-US" dirty="0"/>
              <a:t>1 electrical engineer + 1 mechanical engineer + 1 computer engineer &gt; 3 biomedical engineers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9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prototyping</a:t>
            </a:r>
          </a:p>
          <a:p>
            <a:r>
              <a:rPr lang="en-US" dirty="0" smtClean="0"/>
              <a:t>Deliver finished prototype to Dr. Goldfarb and Dr. Wall</a:t>
            </a:r>
          </a:p>
          <a:p>
            <a:r>
              <a:rPr lang="en-US" dirty="0" smtClean="0"/>
              <a:t>Find suitable candidate to further test device</a:t>
            </a:r>
          </a:p>
          <a:p>
            <a:r>
              <a:rPr lang="en-US" dirty="0" smtClean="0"/>
              <a:t>Make adjustments as needed</a:t>
            </a:r>
          </a:p>
          <a:p>
            <a:r>
              <a:rPr lang="en-US" dirty="0" smtClean="0"/>
              <a:t>Give candidate the device</a:t>
            </a:r>
          </a:p>
          <a:p>
            <a:r>
              <a:rPr lang="en-US" dirty="0" smtClean="0"/>
              <a:t>Publish all designs and instructions to the internet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Prof. Humberto Gonzalez</a:t>
            </a:r>
          </a:p>
          <a:p>
            <a:r>
              <a:rPr lang="en-US" sz="2400" dirty="0" smtClean="0"/>
              <a:t>Patricia </a:t>
            </a:r>
            <a:r>
              <a:rPr lang="en-US" sz="2400" dirty="0" err="1" smtClean="0"/>
              <a:t>Widder</a:t>
            </a:r>
            <a:endParaRPr lang="en-US" sz="2400" dirty="0" smtClean="0"/>
          </a:p>
          <a:p>
            <a:r>
              <a:rPr lang="en-US" sz="2400" dirty="0" smtClean="0"/>
              <a:t>Our mentors:</a:t>
            </a:r>
          </a:p>
          <a:p>
            <a:pPr lvl="1"/>
            <a:r>
              <a:rPr lang="en-US" sz="2400" dirty="0" smtClean="0"/>
              <a:t>Dr. Charles Goldfarb</a:t>
            </a:r>
          </a:p>
          <a:p>
            <a:pPr lvl="1"/>
            <a:r>
              <a:rPr lang="en-US" sz="2400" dirty="0" smtClean="0"/>
              <a:t>Dr. Lindley Wall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946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Do-it-yourself, open-source manufacturing and assembly</a:t>
            </a:r>
          </a:p>
          <a:p>
            <a:endParaRPr lang="en-US" dirty="0" smtClean="0"/>
          </a:p>
          <a:p>
            <a:r>
              <a:rPr lang="en-US" b="1" dirty="0" err="1" smtClean="0"/>
              <a:t>Robohand</a:t>
            </a:r>
            <a:r>
              <a:rPr lang="en-US" b="1" dirty="0" smtClean="0"/>
              <a:t> Project</a:t>
            </a:r>
            <a:r>
              <a:rPr lang="en-US" dirty="0" smtClean="0"/>
              <a:t> distribution model</a:t>
            </a:r>
          </a:p>
          <a:p>
            <a:pPr lvl="1"/>
            <a:r>
              <a:rPr lang="en-US" dirty="0" smtClean="0"/>
              <a:t>Primarily through online support groups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Rapid distribution</a:t>
            </a:r>
          </a:p>
          <a:p>
            <a:pPr lvl="1"/>
            <a:r>
              <a:rPr lang="en-US" dirty="0" smtClean="0"/>
              <a:t>Wide audience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r>
              <a:rPr lang="en-US" dirty="0" smtClean="0"/>
              <a:t>Highly customizable</a:t>
            </a:r>
          </a:p>
          <a:p>
            <a:pPr lvl="1"/>
            <a:r>
              <a:rPr lang="en-US" dirty="0" smtClean="0"/>
              <a:t>Avoids hassles of regulations</a:t>
            </a:r>
          </a:p>
          <a:p>
            <a:endParaRPr lang="en-US" dirty="0" smtClean="0"/>
          </a:p>
          <a:p>
            <a:r>
              <a:rPr lang="en-US" dirty="0" smtClean="0"/>
              <a:t>Kept in mind when choosing component of final design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53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grpSp>
        <p:nvGrpSpPr>
          <p:cNvPr id="50" name="Group 49"/>
          <p:cNvGrpSpPr/>
          <p:nvPr/>
        </p:nvGrpSpPr>
        <p:grpSpPr>
          <a:xfrm>
            <a:off x="1609861" y="1147959"/>
            <a:ext cx="6056839" cy="5384270"/>
            <a:chOff x="2550225" y="807040"/>
            <a:chExt cx="6056839" cy="538427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09" t="8275" r="17321" b="8245"/>
            <a:stretch/>
          </p:blipFill>
          <p:spPr bwMode="auto">
            <a:xfrm>
              <a:off x="3524965" y="807040"/>
              <a:ext cx="3550723" cy="407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>
            <a:xfrm>
              <a:off x="3886201" y="1922284"/>
              <a:ext cx="1447799" cy="2725915"/>
            </a:xfrm>
            <a:custGeom>
              <a:avLst/>
              <a:gdLst>
                <a:gd name="connsiteX0" fmla="*/ 1170633 w 1170633"/>
                <a:gd name="connsiteY0" fmla="*/ 0 h 2265903"/>
                <a:gd name="connsiteX1" fmla="*/ 783771 w 1170633"/>
                <a:gd name="connsiteY1" fmla="*/ 552659 h 2265903"/>
                <a:gd name="connsiteX2" fmla="*/ 552659 w 1170633"/>
                <a:gd name="connsiteY2" fmla="*/ 1261068 h 2265903"/>
                <a:gd name="connsiteX3" fmla="*/ 241160 w 1170633"/>
                <a:gd name="connsiteY3" fmla="*/ 1874017 h 2265903"/>
                <a:gd name="connsiteX4" fmla="*/ 0 w 1170633"/>
                <a:gd name="connsiteY4" fmla="*/ 2265903 h 226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633" h="2265903">
                  <a:moveTo>
                    <a:pt x="1170633" y="0"/>
                  </a:moveTo>
                  <a:cubicBezTo>
                    <a:pt x="1028700" y="171240"/>
                    <a:pt x="886767" y="342481"/>
                    <a:pt x="783771" y="552659"/>
                  </a:cubicBezTo>
                  <a:cubicBezTo>
                    <a:pt x="680775" y="762837"/>
                    <a:pt x="643094" y="1040842"/>
                    <a:pt x="552659" y="1261068"/>
                  </a:cubicBezTo>
                  <a:cubicBezTo>
                    <a:pt x="462224" y="1481294"/>
                    <a:pt x="333270" y="1706545"/>
                    <a:pt x="241160" y="1874017"/>
                  </a:cubicBezTo>
                  <a:cubicBezTo>
                    <a:pt x="149050" y="2041489"/>
                    <a:pt x="52754" y="2203938"/>
                    <a:pt x="0" y="226590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76600" y="1168568"/>
              <a:ext cx="1828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Inertial Measurement Unit (IMU)</a:t>
              </a:r>
              <a:endParaRPr lang="en-US" sz="20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324600" y="2308280"/>
              <a:ext cx="965833" cy="12865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7311636" y="1901844"/>
              <a:ext cx="12954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Velcro strap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276600" y="3690038"/>
              <a:ext cx="852573" cy="27806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2550225" y="3425638"/>
              <a:ext cx="12954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Wire</a:t>
              </a:r>
              <a:endParaRPr lang="en-US" sz="20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410200" y="1444498"/>
              <a:ext cx="790575" cy="2381250"/>
            </a:xfrm>
            <a:custGeom>
              <a:avLst/>
              <a:gdLst>
                <a:gd name="connsiteX0" fmla="*/ 4762 w 790575"/>
                <a:gd name="connsiteY0" fmla="*/ 123825 h 2381250"/>
                <a:gd name="connsiteX1" fmla="*/ 347662 w 790575"/>
                <a:gd name="connsiteY1" fmla="*/ 414338 h 2381250"/>
                <a:gd name="connsiteX2" fmla="*/ 500062 w 790575"/>
                <a:gd name="connsiteY2" fmla="*/ 614363 h 2381250"/>
                <a:gd name="connsiteX3" fmla="*/ 538162 w 790575"/>
                <a:gd name="connsiteY3" fmla="*/ 881063 h 2381250"/>
                <a:gd name="connsiteX4" fmla="*/ 519112 w 790575"/>
                <a:gd name="connsiteY4" fmla="*/ 1152525 h 2381250"/>
                <a:gd name="connsiteX5" fmla="*/ 400050 w 790575"/>
                <a:gd name="connsiteY5" fmla="*/ 1614488 h 2381250"/>
                <a:gd name="connsiteX6" fmla="*/ 304800 w 790575"/>
                <a:gd name="connsiteY6" fmla="*/ 1800225 h 2381250"/>
                <a:gd name="connsiteX7" fmla="*/ 0 w 790575"/>
                <a:gd name="connsiteY7" fmla="*/ 2185988 h 2381250"/>
                <a:gd name="connsiteX8" fmla="*/ 104775 w 790575"/>
                <a:gd name="connsiteY8" fmla="*/ 2381250 h 2381250"/>
                <a:gd name="connsiteX9" fmla="*/ 280987 w 790575"/>
                <a:gd name="connsiteY9" fmla="*/ 2166938 h 2381250"/>
                <a:gd name="connsiteX10" fmla="*/ 461962 w 790575"/>
                <a:gd name="connsiteY10" fmla="*/ 1943100 h 2381250"/>
                <a:gd name="connsiteX11" fmla="*/ 619125 w 790575"/>
                <a:gd name="connsiteY11" fmla="*/ 1690688 h 2381250"/>
                <a:gd name="connsiteX12" fmla="*/ 700087 w 790575"/>
                <a:gd name="connsiteY12" fmla="*/ 1462088 h 2381250"/>
                <a:gd name="connsiteX13" fmla="*/ 766762 w 790575"/>
                <a:gd name="connsiteY13" fmla="*/ 1104900 h 2381250"/>
                <a:gd name="connsiteX14" fmla="*/ 785812 w 790575"/>
                <a:gd name="connsiteY14" fmla="*/ 909638 h 2381250"/>
                <a:gd name="connsiteX15" fmla="*/ 790575 w 790575"/>
                <a:gd name="connsiteY15" fmla="*/ 690563 h 2381250"/>
                <a:gd name="connsiteX16" fmla="*/ 747712 w 790575"/>
                <a:gd name="connsiteY16" fmla="*/ 476250 h 2381250"/>
                <a:gd name="connsiteX17" fmla="*/ 633412 w 790575"/>
                <a:gd name="connsiteY17" fmla="*/ 304800 h 2381250"/>
                <a:gd name="connsiteX18" fmla="*/ 309562 w 790575"/>
                <a:gd name="connsiteY18" fmla="*/ 66675 h 2381250"/>
                <a:gd name="connsiteX19" fmla="*/ 171450 w 790575"/>
                <a:gd name="connsiteY19" fmla="*/ 0 h 2381250"/>
                <a:gd name="connsiteX20" fmla="*/ 4762 w 790575"/>
                <a:gd name="connsiteY20" fmla="*/ 123825 h 2381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0575" h="2381250">
                  <a:moveTo>
                    <a:pt x="4762" y="123825"/>
                  </a:moveTo>
                  <a:lnTo>
                    <a:pt x="347662" y="414338"/>
                  </a:lnTo>
                  <a:lnTo>
                    <a:pt x="500062" y="614363"/>
                  </a:lnTo>
                  <a:lnTo>
                    <a:pt x="538162" y="881063"/>
                  </a:lnTo>
                  <a:lnTo>
                    <a:pt x="519112" y="1152525"/>
                  </a:lnTo>
                  <a:lnTo>
                    <a:pt x="400050" y="1614488"/>
                  </a:lnTo>
                  <a:lnTo>
                    <a:pt x="304800" y="1800225"/>
                  </a:lnTo>
                  <a:lnTo>
                    <a:pt x="0" y="2185988"/>
                  </a:lnTo>
                  <a:lnTo>
                    <a:pt x="104775" y="2381250"/>
                  </a:lnTo>
                  <a:lnTo>
                    <a:pt x="280987" y="2166938"/>
                  </a:lnTo>
                  <a:lnTo>
                    <a:pt x="461962" y="1943100"/>
                  </a:lnTo>
                  <a:lnTo>
                    <a:pt x="619125" y="1690688"/>
                  </a:lnTo>
                  <a:lnTo>
                    <a:pt x="700087" y="1462088"/>
                  </a:lnTo>
                  <a:lnTo>
                    <a:pt x="766762" y="1104900"/>
                  </a:lnTo>
                  <a:lnTo>
                    <a:pt x="785812" y="909638"/>
                  </a:lnTo>
                  <a:lnTo>
                    <a:pt x="790575" y="690563"/>
                  </a:lnTo>
                  <a:lnTo>
                    <a:pt x="747712" y="476250"/>
                  </a:lnTo>
                  <a:lnTo>
                    <a:pt x="633412" y="304800"/>
                  </a:lnTo>
                  <a:lnTo>
                    <a:pt x="309562" y="66675"/>
                  </a:lnTo>
                  <a:lnTo>
                    <a:pt x="171450" y="0"/>
                  </a:lnTo>
                  <a:lnTo>
                    <a:pt x="4762" y="123825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874938">
              <a:off x="5597505" y="1504439"/>
              <a:ext cx="289755" cy="372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4287687" y="1370100"/>
              <a:ext cx="1219200" cy="32051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Freeform 41"/>
            <p:cNvSpPr/>
            <p:nvPr/>
          </p:nvSpPr>
          <p:spPr>
            <a:xfrm>
              <a:off x="5310188" y="1707356"/>
              <a:ext cx="264318" cy="252413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18" h="252413">
                  <a:moveTo>
                    <a:pt x="264318" y="0"/>
                  </a:moveTo>
                  <a:cubicBezTo>
                    <a:pt x="222051" y="34925"/>
                    <a:pt x="179784" y="69850"/>
                    <a:pt x="135731" y="111919"/>
                  </a:cubicBezTo>
                  <a:cubicBezTo>
                    <a:pt x="91678" y="153988"/>
                    <a:pt x="22622" y="228997"/>
                    <a:pt x="0" y="25241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5310188" y="1733550"/>
              <a:ext cx="296465" cy="226220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18" h="252413">
                  <a:moveTo>
                    <a:pt x="264318" y="0"/>
                  </a:moveTo>
                  <a:cubicBezTo>
                    <a:pt x="222051" y="34925"/>
                    <a:pt x="179784" y="69850"/>
                    <a:pt x="135731" y="111919"/>
                  </a:cubicBezTo>
                  <a:cubicBezTo>
                    <a:pt x="91678" y="153988"/>
                    <a:pt x="22622" y="228997"/>
                    <a:pt x="0" y="25241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10188" y="1752600"/>
              <a:ext cx="320277" cy="207169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18" h="252413">
                  <a:moveTo>
                    <a:pt x="264318" y="0"/>
                  </a:moveTo>
                  <a:cubicBezTo>
                    <a:pt x="222051" y="34925"/>
                    <a:pt x="179784" y="69850"/>
                    <a:pt x="135731" y="111919"/>
                  </a:cubicBezTo>
                  <a:cubicBezTo>
                    <a:pt x="91678" y="153988"/>
                    <a:pt x="22622" y="228997"/>
                    <a:pt x="0" y="25241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320902" y="1844980"/>
              <a:ext cx="432195" cy="106455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  <a:gd name="connsiteX0" fmla="*/ 264318 w 264318"/>
                <a:gd name="connsiteY0" fmla="*/ 21704 h 274117"/>
                <a:gd name="connsiteX1" fmla="*/ 29611 w 264318"/>
                <a:gd name="connsiteY1" fmla="*/ 11769 h 274117"/>
                <a:gd name="connsiteX2" fmla="*/ 0 w 264318"/>
                <a:gd name="connsiteY2" fmla="*/ 274117 h 274117"/>
                <a:gd name="connsiteX0" fmla="*/ 356682 w 356682"/>
                <a:gd name="connsiteY0" fmla="*/ 13650 h 129704"/>
                <a:gd name="connsiteX1" fmla="*/ 121975 w 356682"/>
                <a:gd name="connsiteY1" fmla="*/ 3715 h 129704"/>
                <a:gd name="connsiteX2" fmla="*/ 0 w 356682"/>
                <a:gd name="connsiteY2" fmla="*/ 129703 h 129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82" h="129704">
                  <a:moveTo>
                    <a:pt x="356682" y="13650"/>
                  </a:moveTo>
                  <a:cubicBezTo>
                    <a:pt x="314415" y="48575"/>
                    <a:pt x="181422" y="-15627"/>
                    <a:pt x="121975" y="3715"/>
                  </a:cubicBezTo>
                  <a:cubicBezTo>
                    <a:pt x="62528" y="23057"/>
                    <a:pt x="22622" y="106287"/>
                    <a:pt x="0" y="12970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5298430" y="1863879"/>
              <a:ext cx="463152" cy="87767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  <a:gd name="connsiteX0" fmla="*/ 264318 w 264318"/>
                <a:gd name="connsiteY0" fmla="*/ 21704 h 274117"/>
                <a:gd name="connsiteX1" fmla="*/ 29611 w 264318"/>
                <a:gd name="connsiteY1" fmla="*/ 11769 h 274117"/>
                <a:gd name="connsiteX2" fmla="*/ 0 w 264318"/>
                <a:gd name="connsiteY2" fmla="*/ 274117 h 274117"/>
                <a:gd name="connsiteX0" fmla="*/ 356682 w 356682"/>
                <a:gd name="connsiteY0" fmla="*/ 13650 h 129704"/>
                <a:gd name="connsiteX1" fmla="*/ 121975 w 356682"/>
                <a:gd name="connsiteY1" fmla="*/ 3715 h 129704"/>
                <a:gd name="connsiteX2" fmla="*/ 0 w 356682"/>
                <a:gd name="connsiteY2" fmla="*/ 129703 h 129704"/>
                <a:gd name="connsiteX0" fmla="*/ 356682 w 356682"/>
                <a:gd name="connsiteY0" fmla="*/ 35975 h 152027"/>
                <a:gd name="connsiteX1" fmla="*/ 80706 w 356682"/>
                <a:gd name="connsiteY1" fmla="*/ 2829 h 152027"/>
                <a:gd name="connsiteX2" fmla="*/ 0 w 356682"/>
                <a:gd name="connsiteY2" fmla="*/ 152028 h 152027"/>
                <a:gd name="connsiteX0" fmla="*/ 382230 w 382230"/>
                <a:gd name="connsiteY0" fmla="*/ 34401 h 106934"/>
                <a:gd name="connsiteX1" fmla="*/ 106254 w 382230"/>
                <a:gd name="connsiteY1" fmla="*/ 1255 h 106934"/>
                <a:gd name="connsiteX2" fmla="*/ 0 w 382230"/>
                <a:gd name="connsiteY2" fmla="*/ 106935 h 10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2230" h="106934">
                  <a:moveTo>
                    <a:pt x="382230" y="34401"/>
                  </a:moveTo>
                  <a:cubicBezTo>
                    <a:pt x="339963" y="69326"/>
                    <a:pt x="169959" y="-10834"/>
                    <a:pt x="106254" y="1255"/>
                  </a:cubicBezTo>
                  <a:cubicBezTo>
                    <a:pt x="42549" y="13344"/>
                    <a:pt x="22622" y="83519"/>
                    <a:pt x="0" y="10693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310188" y="1676399"/>
              <a:ext cx="241844" cy="252413"/>
            </a:xfrm>
            <a:custGeom>
              <a:avLst/>
              <a:gdLst>
                <a:gd name="connsiteX0" fmla="*/ 264318 w 264318"/>
                <a:gd name="connsiteY0" fmla="*/ 0 h 252413"/>
                <a:gd name="connsiteX1" fmla="*/ 135731 w 264318"/>
                <a:gd name="connsiteY1" fmla="*/ 111919 h 252413"/>
                <a:gd name="connsiteX2" fmla="*/ 0 w 264318"/>
                <a:gd name="connsiteY2" fmla="*/ 252413 h 252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4318" h="252413">
                  <a:moveTo>
                    <a:pt x="264318" y="0"/>
                  </a:moveTo>
                  <a:cubicBezTo>
                    <a:pt x="222051" y="34925"/>
                    <a:pt x="179784" y="69850"/>
                    <a:pt x="135731" y="111919"/>
                  </a:cubicBezTo>
                  <a:cubicBezTo>
                    <a:pt x="91678" y="153988"/>
                    <a:pt x="22622" y="228997"/>
                    <a:pt x="0" y="252413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958875" y="3317061"/>
              <a:ext cx="2029652" cy="1407339"/>
            </a:xfrm>
            <a:custGeom>
              <a:avLst/>
              <a:gdLst>
                <a:gd name="connsiteX0" fmla="*/ 1923940 w 1923940"/>
                <a:gd name="connsiteY0" fmla="*/ 1665003 h 1665003"/>
                <a:gd name="connsiteX1" fmla="*/ 1738946 w 1923940"/>
                <a:gd name="connsiteY1" fmla="*/ 523325 h 1665003"/>
                <a:gd name="connsiteX2" fmla="*/ 1390100 w 1923940"/>
                <a:gd name="connsiteY2" fmla="*/ 5341 h 1665003"/>
                <a:gd name="connsiteX3" fmla="*/ 438701 w 1923940"/>
                <a:gd name="connsiteY3" fmla="*/ 814030 h 1665003"/>
                <a:gd name="connsiteX4" fmla="*/ 0 w 1923940"/>
                <a:gd name="connsiteY4" fmla="*/ 1665003 h 1665003"/>
                <a:gd name="connsiteX0" fmla="*/ 1923940 w 1923940"/>
                <a:gd name="connsiteY0" fmla="*/ 1660816 h 1660816"/>
                <a:gd name="connsiteX1" fmla="*/ 1553952 w 1923940"/>
                <a:gd name="connsiteY1" fmla="*/ 656562 h 1660816"/>
                <a:gd name="connsiteX2" fmla="*/ 1390100 w 1923940"/>
                <a:gd name="connsiteY2" fmla="*/ 1154 h 1660816"/>
                <a:gd name="connsiteX3" fmla="*/ 438701 w 1923940"/>
                <a:gd name="connsiteY3" fmla="*/ 809843 h 1660816"/>
                <a:gd name="connsiteX4" fmla="*/ 0 w 1923940"/>
                <a:gd name="connsiteY4" fmla="*/ 1660816 h 1660816"/>
                <a:gd name="connsiteX0" fmla="*/ 1923940 w 1923940"/>
                <a:gd name="connsiteY0" fmla="*/ 1273188 h 1273188"/>
                <a:gd name="connsiteX1" fmla="*/ 1553952 w 1923940"/>
                <a:gd name="connsiteY1" fmla="*/ 268934 h 1273188"/>
                <a:gd name="connsiteX2" fmla="*/ 1189249 w 1923940"/>
                <a:gd name="connsiteY2" fmla="*/ 4657 h 1273188"/>
                <a:gd name="connsiteX3" fmla="*/ 438701 w 1923940"/>
                <a:gd name="connsiteY3" fmla="*/ 422215 h 1273188"/>
                <a:gd name="connsiteX4" fmla="*/ 0 w 1923940"/>
                <a:gd name="connsiteY4" fmla="*/ 1273188 h 1273188"/>
                <a:gd name="connsiteX0" fmla="*/ 1923940 w 1923940"/>
                <a:gd name="connsiteY0" fmla="*/ 1276081 h 1276081"/>
                <a:gd name="connsiteX1" fmla="*/ 1553952 w 1923940"/>
                <a:gd name="connsiteY1" fmla="*/ 271827 h 1276081"/>
                <a:gd name="connsiteX2" fmla="*/ 1189249 w 1923940"/>
                <a:gd name="connsiteY2" fmla="*/ 7550 h 1276081"/>
                <a:gd name="connsiteX3" fmla="*/ 491556 w 1923940"/>
                <a:gd name="connsiteY3" fmla="*/ 483249 h 1276081"/>
                <a:gd name="connsiteX4" fmla="*/ 0 w 1923940"/>
                <a:gd name="connsiteY4" fmla="*/ 1276081 h 1276081"/>
                <a:gd name="connsiteX0" fmla="*/ 2003224 w 2003224"/>
                <a:gd name="connsiteY0" fmla="*/ 1276081 h 1355364"/>
                <a:gd name="connsiteX1" fmla="*/ 1633236 w 2003224"/>
                <a:gd name="connsiteY1" fmla="*/ 271827 h 1355364"/>
                <a:gd name="connsiteX2" fmla="*/ 1268533 w 2003224"/>
                <a:gd name="connsiteY2" fmla="*/ 7550 h 1355364"/>
                <a:gd name="connsiteX3" fmla="*/ 570840 w 2003224"/>
                <a:gd name="connsiteY3" fmla="*/ 483249 h 1355364"/>
                <a:gd name="connsiteX4" fmla="*/ 0 w 2003224"/>
                <a:gd name="connsiteY4" fmla="*/ 1355364 h 1355364"/>
                <a:gd name="connsiteX0" fmla="*/ 2003224 w 2003224"/>
                <a:gd name="connsiteY0" fmla="*/ 1276081 h 1355364"/>
                <a:gd name="connsiteX1" fmla="*/ 1633236 w 2003224"/>
                <a:gd name="connsiteY1" fmla="*/ 271827 h 1355364"/>
                <a:gd name="connsiteX2" fmla="*/ 1268533 w 2003224"/>
                <a:gd name="connsiteY2" fmla="*/ 7550 h 1355364"/>
                <a:gd name="connsiteX3" fmla="*/ 570840 w 2003224"/>
                <a:gd name="connsiteY3" fmla="*/ 483249 h 1355364"/>
                <a:gd name="connsiteX4" fmla="*/ 0 w 2003224"/>
                <a:gd name="connsiteY4" fmla="*/ 1355364 h 1355364"/>
                <a:gd name="connsiteX0" fmla="*/ 2029652 w 2029652"/>
                <a:gd name="connsiteY0" fmla="*/ 1276081 h 1344793"/>
                <a:gd name="connsiteX1" fmla="*/ 1659664 w 2029652"/>
                <a:gd name="connsiteY1" fmla="*/ 271827 h 1344793"/>
                <a:gd name="connsiteX2" fmla="*/ 1294961 w 2029652"/>
                <a:gd name="connsiteY2" fmla="*/ 7550 h 1344793"/>
                <a:gd name="connsiteX3" fmla="*/ 597268 w 2029652"/>
                <a:gd name="connsiteY3" fmla="*/ 483249 h 1344793"/>
                <a:gd name="connsiteX4" fmla="*/ 0 w 2029652"/>
                <a:gd name="connsiteY4" fmla="*/ 1344793 h 13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2" h="1344793">
                  <a:moveTo>
                    <a:pt x="2029652" y="1276081"/>
                  </a:moveTo>
                  <a:cubicBezTo>
                    <a:pt x="1981641" y="843547"/>
                    <a:pt x="1782113" y="483249"/>
                    <a:pt x="1659664" y="271827"/>
                  </a:cubicBezTo>
                  <a:cubicBezTo>
                    <a:pt x="1537216" y="60405"/>
                    <a:pt x="1472027" y="-27687"/>
                    <a:pt x="1294961" y="7550"/>
                  </a:cubicBezTo>
                  <a:cubicBezTo>
                    <a:pt x="1117895" y="42787"/>
                    <a:pt x="813095" y="260375"/>
                    <a:pt x="597268" y="483249"/>
                  </a:cubicBezTo>
                  <a:cubicBezTo>
                    <a:pt x="381441" y="706123"/>
                    <a:pt x="90735" y="1214416"/>
                    <a:pt x="0" y="134479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038279" y="5791200"/>
              <a:ext cx="1534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Battery Pack</a:t>
              </a:r>
              <a:endParaRPr lang="en-US" sz="20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38599" y="3352800"/>
              <a:ext cx="2014505" cy="1371600"/>
            </a:xfrm>
            <a:custGeom>
              <a:avLst/>
              <a:gdLst>
                <a:gd name="connsiteX0" fmla="*/ 1923940 w 1923940"/>
                <a:gd name="connsiteY0" fmla="*/ 1665003 h 1665003"/>
                <a:gd name="connsiteX1" fmla="*/ 1738946 w 1923940"/>
                <a:gd name="connsiteY1" fmla="*/ 523325 h 1665003"/>
                <a:gd name="connsiteX2" fmla="*/ 1390100 w 1923940"/>
                <a:gd name="connsiteY2" fmla="*/ 5341 h 1665003"/>
                <a:gd name="connsiteX3" fmla="*/ 438701 w 1923940"/>
                <a:gd name="connsiteY3" fmla="*/ 814030 h 1665003"/>
                <a:gd name="connsiteX4" fmla="*/ 0 w 1923940"/>
                <a:gd name="connsiteY4" fmla="*/ 1665003 h 1665003"/>
                <a:gd name="connsiteX0" fmla="*/ 1923940 w 1923940"/>
                <a:gd name="connsiteY0" fmla="*/ 1660816 h 1660816"/>
                <a:gd name="connsiteX1" fmla="*/ 1553952 w 1923940"/>
                <a:gd name="connsiteY1" fmla="*/ 656562 h 1660816"/>
                <a:gd name="connsiteX2" fmla="*/ 1390100 w 1923940"/>
                <a:gd name="connsiteY2" fmla="*/ 1154 h 1660816"/>
                <a:gd name="connsiteX3" fmla="*/ 438701 w 1923940"/>
                <a:gd name="connsiteY3" fmla="*/ 809843 h 1660816"/>
                <a:gd name="connsiteX4" fmla="*/ 0 w 1923940"/>
                <a:gd name="connsiteY4" fmla="*/ 1660816 h 1660816"/>
                <a:gd name="connsiteX0" fmla="*/ 1923940 w 1923940"/>
                <a:gd name="connsiteY0" fmla="*/ 1273188 h 1273188"/>
                <a:gd name="connsiteX1" fmla="*/ 1553952 w 1923940"/>
                <a:gd name="connsiteY1" fmla="*/ 268934 h 1273188"/>
                <a:gd name="connsiteX2" fmla="*/ 1189249 w 1923940"/>
                <a:gd name="connsiteY2" fmla="*/ 4657 h 1273188"/>
                <a:gd name="connsiteX3" fmla="*/ 438701 w 1923940"/>
                <a:gd name="connsiteY3" fmla="*/ 422215 h 1273188"/>
                <a:gd name="connsiteX4" fmla="*/ 0 w 1923940"/>
                <a:gd name="connsiteY4" fmla="*/ 1273188 h 1273188"/>
                <a:gd name="connsiteX0" fmla="*/ 1923940 w 1923940"/>
                <a:gd name="connsiteY0" fmla="*/ 1276081 h 1276081"/>
                <a:gd name="connsiteX1" fmla="*/ 1553952 w 1923940"/>
                <a:gd name="connsiteY1" fmla="*/ 271827 h 1276081"/>
                <a:gd name="connsiteX2" fmla="*/ 1189249 w 1923940"/>
                <a:gd name="connsiteY2" fmla="*/ 7550 h 1276081"/>
                <a:gd name="connsiteX3" fmla="*/ 491556 w 1923940"/>
                <a:gd name="connsiteY3" fmla="*/ 483249 h 1276081"/>
                <a:gd name="connsiteX4" fmla="*/ 0 w 1923940"/>
                <a:gd name="connsiteY4" fmla="*/ 1276081 h 1276081"/>
                <a:gd name="connsiteX0" fmla="*/ 2003224 w 2003224"/>
                <a:gd name="connsiteY0" fmla="*/ 1276081 h 1355364"/>
                <a:gd name="connsiteX1" fmla="*/ 1633236 w 2003224"/>
                <a:gd name="connsiteY1" fmla="*/ 271827 h 1355364"/>
                <a:gd name="connsiteX2" fmla="*/ 1268533 w 2003224"/>
                <a:gd name="connsiteY2" fmla="*/ 7550 h 1355364"/>
                <a:gd name="connsiteX3" fmla="*/ 570840 w 2003224"/>
                <a:gd name="connsiteY3" fmla="*/ 483249 h 1355364"/>
                <a:gd name="connsiteX4" fmla="*/ 0 w 2003224"/>
                <a:gd name="connsiteY4" fmla="*/ 1355364 h 1355364"/>
                <a:gd name="connsiteX0" fmla="*/ 2003224 w 2003224"/>
                <a:gd name="connsiteY0" fmla="*/ 1276081 h 1355364"/>
                <a:gd name="connsiteX1" fmla="*/ 1633236 w 2003224"/>
                <a:gd name="connsiteY1" fmla="*/ 271827 h 1355364"/>
                <a:gd name="connsiteX2" fmla="*/ 1268533 w 2003224"/>
                <a:gd name="connsiteY2" fmla="*/ 7550 h 1355364"/>
                <a:gd name="connsiteX3" fmla="*/ 570840 w 2003224"/>
                <a:gd name="connsiteY3" fmla="*/ 483249 h 1355364"/>
                <a:gd name="connsiteX4" fmla="*/ 0 w 2003224"/>
                <a:gd name="connsiteY4" fmla="*/ 1355364 h 1355364"/>
                <a:gd name="connsiteX0" fmla="*/ 2029652 w 2029652"/>
                <a:gd name="connsiteY0" fmla="*/ 1276081 h 1344793"/>
                <a:gd name="connsiteX1" fmla="*/ 1659664 w 2029652"/>
                <a:gd name="connsiteY1" fmla="*/ 271827 h 1344793"/>
                <a:gd name="connsiteX2" fmla="*/ 1294961 w 2029652"/>
                <a:gd name="connsiteY2" fmla="*/ 7550 h 1344793"/>
                <a:gd name="connsiteX3" fmla="*/ 597268 w 2029652"/>
                <a:gd name="connsiteY3" fmla="*/ 483249 h 1344793"/>
                <a:gd name="connsiteX4" fmla="*/ 0 w 2029652"/>
                <a:gd name="connsiteY4" fmla="*/ 1344793 h 134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652" h="1344793">
                  <a:moveTo>
                    <a:pt x="2029652" y="1276081"/>
                  </a:moveTo>
                  <a:cubicBezTo>
                    <a:pt x="1981641" y="843547"/>
                    <a:pt x="1782113" y="483249"/>
                    <a:pt x="1659664" y="271827"/>
                  </a:cubicBezTo>
                  <a:cubicBezTo>
                    <a:pt x="1537216" y="60405"/>
                    <a:pt x="1472027" y="-27687"/>
                    <a:pt x="1294961" y="7550"/>
                  </a:cubicBezTo>
                  <a:cubicBezTo>
                    <a:pt x="1117895" y="42787"/>
                    <a:pt x="813095" y="260375"/>
                    <a:pt x="597268" y="483249"/>
                  </a:cubicBezTo>
                  <a:cubicBezTo>
                    <a:pt x="381441" y="706123"/>
                    <a:pt x="90735" y="1214416"/>
                    <a:pt x="0" y="1344793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410199" y="4606687"/>
              <a:ext cx="790575" cy="1143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35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Design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162800" cy="507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84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Analytic Efforts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IMU and Sampling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IMU from Prof. James </a:t>
            </a:r>
            <a:r>
              <a:rPr lang="en-US" dirty="0" err="1" smtClean="0"/>
              <a:t>Bobrow</a:t>
            </a:r>
            <a:r>
              <a:rPr lang="en-US" dirty="0" smtClean="0"/>
              <a:t> of UC Irvine</a:t>
            </a:r>
          </a:p>
          <a:p>
            <a:r>
              <a:rPr lang="en-US" dirty="0" smtClean="0"/>
              <a:t>Internal update rate of 250 Hz using SPI transmission</a:t>
            </a:r>
          </a:p>
          <a:p>
            <a:r>
              <a:rPr lang="en-US" dirty="0" smtClean="0"/>
              <a:t>No disadvantages in using maximum sampling rate</a:t>
            </a:r>
          </a:p>
          <a:p>
            <a:r>
              <a:rPr lang="en-US" b="1" dirty="0" smtClean="0"/>
              <a:t>250 Hz</a:t>
            </a:r>
            <a:r>
              <a:rPr lang="en-US" dirty="0" smtClean="0"/>
              <a:t> chosen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20141"/>
            <a:ext cx="19716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commons/e/e5/2005_Penny_Rev_Unc_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39228"/>
            <a:ext cx="1905693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419475" y="3720141"/>
            <a:ext cx="26003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19474" y="6234741"/>
            <a:ext cx="2600325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05600" y="4746607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2.54 cm</a:t>
            </a:r>
            <a:endParaRPr lang="en-US" sz="2400" b="1" dirty="0"/>
          </a:p>
        </p:txBody>
      </p:sp>
      <p:sp>
        <p:nvSpPr>
          <p:cNvPr id="10" name="Right Brace 9"/>
          <p:cNvSpPr/>
          <p:nvPr/>
        </p:nvSpPr>
        <p:spPr>
          <a:xfrm>
            <a:off x="6096000" y="3720141"/>
            <a:ext cx="425450" cy="2514600"/>
          </a:xfrm>
          <a:prstGeom prst="rightBrace">
            <a:avLst>
              <a:gd name="adj1" fmla="val 47139"/>
              <a:gd name="adj2" fmla="val 50000"/>
            </a:avLst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24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IMU = 72 mA</a:t>
            </a:r>
          </a:p>
          <a:p>
            <a:r>
              <a:rPr lang="en-US" dirty="0" smtClean="0"/>
              <a:t>Arduino Micro = 28 mA</a:t>
            </a:r>
          </a:p>
          <a:p>
            <a:r>
              <a:rPr lang="en-US" dirty="0" smtClean="0"/>
              <a:t>Motors at rest = 6.4 mA (x5)</a:t>
            </a:r>
          </a:p>
          <a:p>
            <a:r>
              <a:rPr lang="en-US" dirty="0" smtClean="0"/>
              <a:t>Motors at peak torque and angular velocity = 428 mA (x5)</a:t>
            </a:r>
          </a:p>
          <a:p>
            <a:endParaRPr lang="en-US" dirty="0"/>
          </a:p>
          <a:p>
            <a:r>
              <a:rPr lang="en-US" dirty="0" smtClean="0"/>
              <a:t>At rest ≈ 132 mA</a:t>
            </a:r>
          </a:p>
          <a:p>
            <a:r>
              <a:rPr lang="en-US" dirty="0" smtClean="0"/>
              <a:t>At peak ≈ 2.2 A</a:t>
            </a:r>
          </a:p>
          <a:p>
            <a:endParaRPr lang="en-US" dirty="0"/>
          </a:p>
          <a:p>
            <a:r>
              <a:rPr lang="en-US" dirty="0" smtClean="0"/>
              <a:t>Chosen voltage regulator can handle constant current of 3 A (maximum of 5 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5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Torque Requirements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295400"/>
            <a:ext cx="3200400" cy="32004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373875" y="4218056"/>
                <a:ext cx="6096000" cy="1514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=0=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en-US" i="1">
                              <a:latin typeface="Cambria Math"/>
                            </a:rPr>
                            <m:t>−0.98 </m:t>
                          </m:r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3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30°</m:t>
                                  </m:r>
                                </m:e>
                              </m:func>
                              <m:r>
                                <a:rPr lang="en-US" i="1">
                                  <a:latin typeface="Cambria Math"/>
                                </a:rPr>
                                <m:t>+2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</m:fName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15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°</m:t>
                                      </m:r>
                                    </m:sup>
                                  </m:sSup>
                                  <m:r>
                                    <a:rPr lang="en-US" i="1">
                                      <a:latin typeface="Cambria Math"/>
                                    </a:rPr>
                                    <m:t>+2 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cos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⁡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15°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𝑀</m:t>
                      </m:r>
                      <m:r>
                        <a:rPr lang="en-US" i="1">
                          <a:latin typeface="Cambria Math"/>
                        </a:rPr>
                        <m:t>=5.26 </m:t>
                      </m:r>
                      <m:r>
                        <a:rPr lang="en-US" i="1">
                          <a:latin typeface="Cambria Math"/>
                        </a:rPr>
                        <m:t>𝑁𝑐𝑚</m:t>
                      </m:r>
                      <m:r>
                        <a:rPr lang="en-US" i="1">
                          <a:latin typeface="Cambria Math"/>
                        </a:rPr>
                        <m:t>=0.536 </m:t>
                      </m:r>
                      <m:r>
                        <a:rPr lang="en-US" i="1">
                          <a:latin typeface="Cambria Math"/>
                        </a:rPr>
                        <m:t>𝑘𝑔𝑐𝑚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875" y="4218056"/>
                <a:ext cx="6096000" cy="15140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648200" y="5267796"/>
            <a:ext cx="1295400" cy="447204"/>
          </a:xfrm>
          <a:prstGeom prst="rect">
            <a:avLst/>
          </a:prstGeom>
          <a:solidFill>
            <a:schemeClr val="bg1">
              <a:alpha val="0"/>
            </a:schemeClr>
          </a:solidFill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9836" y="58674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 motors can supply up to 2.2 kg-cm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6388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859</Words>
  <Application>Microsoft Office PowerPoint</Application>
  <PresentationFormat>On-screen Show (4:3)</PresentationFormat>
  <Paragraphs>232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Adjacency</vt:lpstr>
      <vt:lpstr>Transradial Prosthetic Arm</vt:lpstr>
      <vt:lpstr>Abbreviated Design Specifications</vt:lpstr>
      <vt:lpstr>New Design Specifications</vt:lpstr>
      <vt:lpstr>Overview of Design</vt:lpstr>
      <vt:lpstr>Overview of Design</vt:lpstr>
      <vt:lpstr>Analytic Efforts</vt:lpstr>
      <vt:lpstr>IMU and Sampling Rate</vt:lpstr>
      <vt:lpstr>Power Requirements</vt:lpstr>
      <vt:lpstr>Torque Requirements</vt:lpstr>
      <vt:lpstr>Specific Details</vt:lpstr>
      <vt:lpstr>IMU Operation</vt:lpstr>
      <vt:lpstr>PowerPoint Presentation</vt:lpstr>
      <vt:lpstr>Up/Down Shoulder Movement</vt:lpstr>
      <vt:lpstr>Fwd./Rev. Shoulder Movement</vt:lpstr>
      <vt:lpstr>Software Flow Chart</vt:lpstr>
      <vt:lpstr>Hand</vt:lpstr>
      <vt:lpstr>Socket</vt:lpstr>
      <vt:lpstr>Total Assembly</vt:lpstr>
      <vt:lpstr>Safety</vt:lpstr>
      <vt:lpstr>Costs</vt:lpstr>
      <vt:lpstr>3D Printing and Assembly</vt:lpstr>
      <vt:lpstr>The Prototype</vt:lpstr>
      <vt:lpstr>Evaluation of Prototype</vt:lpstr>
      <vt:lpstr>Intellectual Property</vt:lpstr>
      <vt:lpstr>What We Learned</vt:lpstr>
      <vt:lpstr>Future Directions</vt:lpstr>
      <vt:lpstr>Acknowledgements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Transradial Prosthetic Arm</dc:title>
  <dc:creator>Henry</dc:creator>
  <cp:lastModifiedBy>Kendall</cp:lastModifiedBy>
  <cp:revision>49</cp:revision>
  <dcterms:created xsi:type="dcterms:W3CDTF">2013-12-03T05:18:55Z</dcterms:created>
  <dcterms:modified xsi:type="dcterms:W3CDTF">2013-12-07T02:18:25Z</dcterms:modified>
</cp:coreProperties>
</file>